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ebo Bold" charset="1" panose="00000800000000000000"/>
      <p:regular r:id="rId25"/>
    </p:embeddedFont>
    <p:embeddedFont>
      <p:font typeface="Heebo Light" charset="1" panose="00000400000000000000"/>
      <p:regular r:id="rId26"/>
    </p:embeddedFont>
    <p:embeddedFont>
      <p:font typeface="Heebo Medium" charset="1" panose="00000600000000000000"/>
      <p:regular r:id="rId27"/>
    </p:embeddedFont>
    <p:embeddedFont>
      <p:font typeface="Montserrat" charset="1" panose="00000500000000000000"/>
      <p:regular r:id="rId29"/>
    </p:embeddedFont>
    <p:embeddedFont>
      <p:font typeface="Montserrat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43" Target="notesSlides/notesSlide15.xml" Type="http://schemas.openxmlformats.org/officeDocument/2006/relationships/notesSlide"/><Relationship Id="rId44" Target="notesSlides/notesSlide16.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0.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3332112"/>
            <a:ext cx="9445526" cy="566886"/>
            <a:chOff x="0" y="0"/>
            <a:chExt cx="12594035" cy="755848"/>
          </a:xfrm>
        </p:grpSpPr>
        <p:sp>
          <p:nvSpPr>
            <p:cNvPr name="Freeform 8" id="8"/>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9" id="9"/>
            <p:cNvSpPr txBox="true"/>
            <p:nvPr/>
          </p:nvSpPr>
          <p:spPr>
            <a:xfrm>
              <a:off x="0" y="-114300"/>
              <a:ext cx="12594035" cy="870148"/>
            </a:xfrm>
            <a:prstGeom prst="rect">
              <a:avLst/>
            </a:prstGeom>
          </p:spPr>
          <p:txBody>
            <a:bodyPr anchor="t" rtlCol="false" tIns="0" lIns="0" bIns="0" rIns="0"/>
            <a:lstStyle/>
            <a:p>
              <a:pPr algn="l">
                <a:lnSpc>
                  <a:spcPts val="4437"/>
                </a:lnSpc>
              </a:pPr>
              <a:r>
                <a:rPr lang="en-US" sz="2750" b="true">
                  <a:solidFill>
                    <a:srgbClr val="DCD7E5"/>
                  </a:solidFill>
                  <a:latin typeface="Heebo Bold"/>
                  <a:ea typeface="Heebo Bold"/>
                  <a:cs typeface="Heebo Bold"/>
                  <a:sym typeface="Heebo Bold"/>
                </a:rPr>
                <a:t>Predicting Sleep Disorders </a:t>
              </a:r>
            </a:p>
          </p:txBody>
        </p:sp>
      </p:grpSp>
      <p:grpSp>
        <p:nvGrpSpPr>
          <p:cNvPr name="Group 10" id="10"/>
          <p:cNvGrpSpPr/>
          <p:nvPr/>
        </p:nvGrpSpPr>
        <p:grpSpPr>
          <a:xfrm rot="0">
            <a:off x="992238" y="4217938"/>
            <a:ext cx="9445526" cy="2177058"/>
            <a:chOff x="0" y="0"/>
            <a:chExt cx="12594035" cy="2902743"/>
          </a:xfrm>
        </p:grpSpPr>
        <p:sp>
          <p:nvSpPr>
            <p:cNvPr name="Freeform 11" id="11"/>
            <p:cNvSpPr/>
            <p:nvPr/>
          </p:nvSpPr>
          <p:spPr>
            <a:xfrm flipH="false" flipV="false" rot="0">
              <a:off x="0" y="0"/>
              <a:ext cx="12594035" cy="2902743"/>
            </a:xfrm>
            <a:custGeom>
              <a:avLst/>
              <a:gdLst/>
              <a:ahLst/>
              <a:cxnLst/>
              <a:rect r="r" b="b" t="t" l="l"/>
              <a:pathLst>
                <a:path h="2902743" w="12594035">
                  <a:moveTo>
                    <a:pt x="0" y="0"/>
                  </a:moveTo>
                  <a:lnTo>
                    <a:pt x="12594035" y="0"/>
                  </a:lnTo>
                  <a:lnTo>
                    <a:pt x="12594035" y="2902743"/>
                  </a:lnTo>
                  <a:lnTo>
                    <a:pt x="0" y="2902743"/>
                  </a:lnTo>
                  <a:close/>
                </a:path>
              </a:pathLst>
            </a:custGeom>
            <a:solidFill>
              <a:srgbClr val="000000">
                <a:alpha val="0"/>
              </a:srgbClr>
            </a:solidFill>
          </p:spPr>
        </p:sp>
        <p:sp>
          <p:nvSpPr>
            <p:cNvPr name="TextBox 12" id="12"/>
            <p:cNvSpPr txBox="true"/>
            <p:nvPr/>
          </p:nvSpPr>
          <p:spPr>
            <a:xfrm>
              <a:off x="0" y="-66675"/>
              <a:ext cx="12594035" cy="2969418"/>
            </a:xfrm>
            <a:prstGeom prst="rect">
              <a:avLst/>
            </a:prstGeom>
          </p:spPr>
          <p:txBody>
            <a:bodyPr anchor="t" rtlCol="false" tIns="0" lIns="0" bIns="0" rIns="0"/>
            <a:lstStyle/>
            <a:p>
              <a:pPr algn="l">
                <a:lnSpc>
                  <a:spcPts val="2812"/>
                </a:lnSpc>
              </a:pPr>
              <a:r>
                <a:rPr lang="en-US" sz="1750">
                  <a:solidFill>
                    <a:srgbClr val="DCD7E5"/>
                  </a:solidFill>
                  <a:latin typeface="Heebo Light"/>
                  <a:ea typeface="Heebo Light"/>
                  <a:cs typeface="Heebo Light"/>
                  <a:sym typeface="Heebo Light"/>
                </a:rPr>
                <a:t>Sleep disorders can significantly impact physical and mental well-being, affecting daily life and long-term health. This project focuses on developing a machine learning model to predict sleep disorders (None, Insomnia, Sleep Apnea) based on individual attributes such as age, gender, BMI, occupation, lifestyle habits (stress levels, physical activity), cardiovascular health indicators, and sleep patterns (sleep duration and quality). The goal is to enable early detection, personalized care, and better management of sleep-related health risks.</a:t>
              </a:r>
            </a:p>
          </p:txBody>
        </p:sp>
      </p:grpSp>
      <p:grpSp>
        <p:nvGrpSpPr>
          <p:cNvPr name="Group 13" id="13"/>
          <p:cNvGrpSpPr/>
          <p:nvPr/>
        </p:nvGrpSpPr>
        <p:grpSpPr>
          <a:xfrm rot="0">
            <a:off x="987475" y="6730305"/>
            <a:ext cx="463154" cy="463154"/>
            <a:chOff x="0" y="0"/>
            <a:chExt cx="617538" cy="617538"/>
          </a:xfrm>
        </p:grpSpPr>
        <p:sp>
          <p:nvSpPr>
            <p:cNvPr name="Freeform 14" id="14"/>
            <p:cNvSpPr/>
            <p:nvPr/>
          </p:nvSpPr>
          <p:spPr>
            <a:xfrm flipH="false" flipV="false" rot="0">
              <a:off x="6350" y="6350"/>
              <a:ext cx="604901" cy="604901"/>
            </a:xfrm>
            <a:custGeom>
              <a:avLst/>
              <a:gdLst/>
              <a:ahLst/>
              <a:cxnLst/>
              <a:rect r="r" b="b" t="t" l="l"/>
              <a:pathLst>
                <a:path h="604901" w="604901">
                  <a:moveTo>
                    <a:pt x="0" y="302387"/>
                  </a:moveTo>
                  <a:cubicBezTo>
                    <a:pt x="0" y="135382"/>
                    <a:pt x="135382" y="0"/>
                    <a:pt x="302387" y="0"/>
                  </a:cubicBezTo>
                  <a:cubicBezTo>
                    <a:pt x="469392" y="0"/>
                    <a:pt x="604901" y="135382"/>
                    <a:pt x="604901" y="302387"/>
                  </a:cubicBezTo>
                  <a:cubicBezTo>
                    <a:pt x="604901" y="469392"/>
                    <a:pt x="469392" y="604901"/>
                    <a:pt x="302387" y="604901"/>
                  </a:cubicBezTo>
                  <a:cubicBezTo>
                    <a:pt x="135382" y="604901"/>
                    <a:pt x="0" y="469392"/>
                    <a:pt x="0" y="302387"/>
                  </a:cubicBezTo>
                  <a:close/>
                </a:path>
              </a:pathLst>
            </a:custGeom>
            <a:solidFill>
              <a:srgbClr val="1B604E"/>
            </a:solidFill>
          </p:spPr>
        </p:sp>
        <p:sp>
          <p:nvSpPr>
            <p:cNvPr name="Freeform 15" id="15"/>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name="Group 16" id="16"/>
          <p:cNvGrpSpPr/>
          <p:nvPr/>
        </p:nvGrpSpPr>
        <p:grpSpPr>
          <a:xfrm rot="0">
            <a:off x="904475" y="6858259"/>
            <a:ext cx="629153" cy="351720"/>
            <a:chOff x="0" y="0"/>
            <a:chExt cx="209748" cy="117257"/>
          </a:xfrm>
        </p:grpSpPr>
        <p:sp>
          <p:nvSpPr>
            <p:cNvPr name="Freeform 17" id="17"/>
            <p:cNvSpPr/>
            <p:nvPr/>
          </p:nvSpPr>
          <p:spPr>
            <a:xfrm flipH="false" flipV="false" rot="0">
              <a:off x="0" y="0"/>
              <a:ext cx="209748" cy="117257"/>
            </a:xfrm>
            <a:custGeom>
              <a:avLst/>
              <a:gdLst/>
              <a:ahLst/>
              <a:cxnLst/>
              <a:rect r="r" b="b" t="t" l="l"/>
              <a:pathLst>
                <a:path h="117257" w="209748">
                  <a:moveTo>
                    <a:pt x="0" y="0"/>
                  </a:moveTo>
                  <a:lnTo>
                    <a:pt x="209748" y="0"/>
                  </a:lnTo>
                  <a:lnTo>
                    <a:pt x="209748" y="117257"/>
                  </a:lnTo>
                  <a:lnTo>
                    <a:pt x="0" y="117257"/>
                  </a:lnTo>
                  <a:close/>
                </a:path>
              </a:pathLst>
            </a:custGeom>
            <a:solidFill>
              <a:srgbClr val="000000">
                <a:alpha val="0"/>
              </a:srgbClr>
            </a:solidFill>
          </p:spPr>
        </p:sp>
        <p:sp>
          <p:nvSpPr>
            <p:cNvPr name="TextBox 18" id="18"/>
            <p:cNvSpPr txBox="true"/>
            <p:nvPr/>
          </p:nvSpPr>
          <p:spPr>
            <a:xfrm>
              <a:off x="0" y="9525"/>
              <a:ext cx="209748" cy="107732"/>
            </a:xfrm>
            <a:prstGeom prst="rect">
              <a:avLst/>
            </a:prstGeom>
          </p:spPr>
          <p:txBody>
            <a:bodyPr anchor="t" rtlCol="false" tIns="0" lIns="0" bIns="0" rIns="0"/>
            <a:lstStyle/>
            <a:p>
              <a:pPr algn="ctr">
                <a:lnSpc>
                  <a:spcPts val="937"/>
                </a:lnSpc>
              </a:pPr>
              <a:r>
                <a:rPr lang="en-US" sz="937" b="true">
                  <a:solidFill>
                    <a:srgbClr val="FFFFFF"/>
                  </a:solidFill>
                  <a:latin typeface="Heebo Medium"/>
                  <a:ea typeface="Heebo Medium"/>
                  <a:cs typeface="Heebo Medium"/>
                  <a:sym typeface="Heebo Medium"/>
                </a:rPr>
                <a:t>DP</a:t>
              </a:r>
            </a:p>
          </p:txBody>
        </p:sp>
      </p:grpSp>
      <p:grpSp>
        <p:nvGrpSpPr>
          <p:cNvPr name="Group 19" id="19"/>
          <p:cNvGrpSpPr/>
          <p:nvPr/>
        </p:nvGrpSpPr>
        <p:grpSpPr>
          <a:xfrm rot="0">
            <a:off x="1587550" y="6713935"/>
            <a:ext cx="2544366" cy="496044"/>
            <a:chOff x="0" y="0"/>
            <a:chExt cx="3392488" cy="661392"/>
          </a:xfrm>
        </p:grpSpPr>
        <p:sp>
          <p:nvSpPr>
            <p:cNvPr name="Freeform 20" id="20"/>
            <p:cNvSpPr/>
            <p:nvPr/>
          </p:nvSpPr>
          <p:spPr>
            <a:xfrm flipH="false" flipV="false" rot="0">
              <a:off x="0" y="0"/>
              <a:ext cx="3392488" cy="661392"/>
            </a:xfrm>
            <a:custGeom>
              <a:avLst/>
              <a:gdLst/>
              <a:ahLst/>
              <a:cxnLst/>
              <a:rect r="r" b="b" t="t" l="l"/>
              <a:pathLst>
                <a:path h="661392" w="3392488">
                  <a:moveTo>
                    <a:pt x="0" y="0"/>
                  </a:moveTo>
                  <a:lnTo>
                    <a:pt x="3392488" y="0"/>
                  </a:lnTo>
                  <a:lnTo>
                    <a:pt x="3392488" y="661392"/>
                  </a:lnTo>
                  <a:lnTo>
                    <a:pt x="0" y="661392"/>
                  </a:lnTo>
                  <a:close/>
                </a:path>
              </a:pathLst>
            </a:custGeom>
            <a:solidFill>
              <a:srgbClr val="000000">
                <a:alpha val="0"/>
              </a:srgbClr>
            </a:solidFill>
          </p:spPr>
        </p:sp>
        <p:sp>
          <p:nvSpPr>
            <p:cNvPr name="TextBox 21" id="21"/>
            <p:cNvSpPr txBox="true"/>
            <p:nvPr/>
          </p:nvSpPr>
          <p:spPr>
            <a:xfrm>
              <a:off x="0" y="-57150"/>
              <a:ext cx="3392488" cy="718542"/>
            </a:xfrm>
            <a:prstGeom prst="rect">
              <a:avLst/>
            </a:prstGeom>
          </p:spPr>
          <p:txBody>
            <a:bodyPr anchor="t" rtlCol="false" tIns="0" lIns="0" bIns="0" rIns="0"/>
            <a:lstStyle/>
            <a:p>
              <a:pPr algn="l">
                <a:lnSpc>
                  <a:spcPts val="3874"/>
                </a:lnSpc>
              </a:pPr>
              <a:r>
                <a:rPr lang="en-US" sz="2750" b="true">
                  <a:solidFill>
                    <a:srgbClr val="DCD7E5"/>
                  </a:solidFill>
                  <a:latin typeface="Heebo Bold"/>
                  <a:ea typeface="Heebo Bold"/>
                  <a:cs typeface="Heebo Bold"/>
                  <a:sym typeface="Heebo Bold"/>
                </a:rPr>
                <a:t>by Dinal Pandya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691903" y="700534"/>
            <a:ext cx="5454401" cy="775478"/>
            <a:chOff x="0" y="0"/>
            <a:chExt cx="6589912" cy="936919"/>
          </a:xfrm>
        </p:grpSpPr>
        <p:sp>
          <p:nvSpPr>
            <p:cNvPr name="Freeform 8" id="8"/>
            <p:cNvSpPr/>
            <p:nvPr/>
          </p:nvSpPr>
          <p:spPr>
            <a:xfrm flipH="false" flipV="false" rot="0">
              <a:off x="0" y="0"/>
              <a:ext cx="6589912" cy="936919"/>
            </a:xfrm>
            <a:custGeom>
              <a:avLst/>
              <a:gdLst/>
              <a:ahLst/>
              <a:cxnLst/>
              <a:rect r="r" b="b" t="t" l="l"/>
              <a:pathLst>
                <a:path h="936919" w="6589912">
                  <a:moveTo>
                    <a:pt x="0" y="0"/>
                  </a:moveTo>
                  <a:lnTo>
                    <a:pt x="6589912" y="0"/>
                  </a:lnTo>
                  <a:lnTo>
                    <a:pt x="6589912" y="936919"/>
                  </a:lnTo>
                  <a:lnTo>
                    <a:pt x="0" y="936919"/>
                  </a:lnTo>
                  <a:close/>
                </a:path>
              </a:pathLst>
            </a:custGeom>
            <a:solidFill>
              <a:srgbClr val="000000">
                <a:alpha val="0"/>
              </a:srgbClr>
            </a:solidFill>
          </p:spPr>
        </p:sp>
        <p:sp>
          <p:nvSpPr>
            <p:cNvPr name="TextBox 9" id="9"/>
            <p:cNvSpPr txBox="true"/>
            <p:nvPr/>
          </p:nvSpPr>
          <p:spPr>
            <a:xfrm>
              <a:off x="0" y="-19050"/>
              <a:ext cx="6589912" cy="955969"/>
            </a:xfrm>
            <a:prstGeom prst="rect">
              <a:avLst/>
            </a:prstGeom>
          </p:spPr>
          <p:txBody>
            <a:bodyPr anchor="t" rtlCol="false" tIns="0" lIns="0" bIns="0" rIns="0"/>
            <a:lstStyle/>
            <a:p>
              <a:pPr algn="l">
                <a:lnSpc>
                  <a:spcPts val="4812"/>
                </a:lnSpc>
              </a:pPr>
              <a:r>
                <a:rPr lang="en-US" sz="3875">
                  <a:solidFill>
                    <a:srgbClr val="F2F0F4"/>
                  </a:solidFill>
                  <a:latin typeface="Montserrat"/>
                  <a:ea typeface="Montserrat"/>
                  <a:cs typeface="Montserrat"/>
                  <a:sym typeface="Montserrat"/>
                </a:rPr>
                <a:t>3.</a:t>
              </a:r>
              <a:r>
                <a:rPr lang="en-US" sz="3875">
                  <a:solidFill>
                    <a:srgbClr val="F2F0F4"/>
                  </a:solidFill>
                  <a:latin typeface="Montserrat"/>
                  <a:ea typeface="Montserrat"/>
                  <a:cs typeface="Montserrat"/>
                  <a:sym typeface="Montserrat"/>
                </a:rPr>
                <a:t>Data Preprocessing</a:t>
              </a:r>
            </a:p>
          </p:txBody>
        </p:sp>
      </p:grpSp>
      <p:grpSp>
        <p:nvGrpSpPr>
          <p:cNvPr name="Group 10" id="10"/>
          <p:cNvGrpSpPr/>
          <p:nvPr/>
        </p:nvGrpSpPr>
        <p:grpSpPr>
          <a:xfrm rot="0">
            <a:off x="691902" y="1614785"/>
            <a:ext cx="10046196" cy="632223"/>
            <a:chOff x="0" y="0"/>
            <a:chExt cx="13394928" cy="842963"/>
          </a:xfrm>
        </p:grpSpPr>
        <p:sp>
          <p:nvSpPr>
            <p:cNvPr name="Freeform 11" id="11"/>
            <p:cNvSpPr/>
            <p:nvPr/>
          </p:nvSpPr>
          <p:spPr>
            <a:xfrm flipH="false" flipV="false" rot="0">
              <a:off x="0" y="0"/>
              <a:ext cx="13394928" cy="842963"/>
            </a:xfrm>
            <a:custGeom>
              <a:avLst/>
              <a:gdLst/>
              <a:ahLst/>
              <a:cxnLst/>
              <a:rect r="r" b="b" t="t" l="l"/>
              <a:pathLst>
                <a:path h="842963" w="13394928">
                  <a:moveTo>
                    <a:pt x="0" y="0"/>
                  </a:moveTo>
                  <a:lnTo>
                    <a:pt x="13394928" y="0"/>
                  </a:lnTo>
                  <a:lnTo>
                    <a:pt x="13394928" y="842963"/>
                  </a:lnTo>
                  <a:lnTo>
                    <a:pt x="0" y="842963"/>
                  </a:lnTo>
                  <a:close/>
                </a:path>
              </a:pathLst>
            </a:custGeom>
            <a:solidFill>
              <a:srgbClr val="000000">
                <a:alpha val="0"/>
              </a:srgbClr>
            </a:solidFill>
          </p:spPr>
        </p:sp>
        <p:sp>
          <p:nvSpPr>
            <p:cNvPr name="TextBox 12" id="12"/>
            <p:cNvSpPr txBox="true"/>
            <p:nvPr/>
          </p:nvSpPr>
          <p:spPr>
            <a:xfrm>
              <a:off x="0" y="-66675"/>
              <a:ext cx="13394928" cy="909638"/>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Preparing the data for analysis involves cleaning, transforming, and formatting the raw data. This step is crucial for ensuring data quality and improving the accuracy of our model.</a:t>
              </a:r>
            </a:p>
          </p:txBody>
        </p:sp>
      </p:grpSp>
      <p:grpSp>
        <p:nvGrpSpPr>
          <p:cNvPr name="Group 13" id="13"/>
          <p:cNvGrpSpPr/>
          <p:nvPr/>
        </p:nvGrpSpPr>
        <p:grpSpPr>
          <a:xfrm rot="0">
            <a:off x="914251" y="2469356"/>
            <a:ext cx="28575" cy="7116961"/>
            <a:chOff x="0" y="0"/>
            <a:chExt cx="38100" cy="9489282"/>
          </a:xfrm>
        </p:grpSpPr>
        <p:sp>
          <p:nvSpPr>
            <p:cNvPr name="Freeform 14" id="14"/>
            <p:cNvSpPr/>
            <p:nvPr/>
          </p:nvSpPr>
          <p:spPr>
            <a:xfrm flipH="false" flipV="false" rot="0">
              <a:off x="0" y="0"/>
              <a:ext cx="38100" cy="9489313"/>
            </a:xfrm>
            <a:custGeom>
              <a:avLst/>
              <a:gdLst/>
              <a:ahLst/>
              <a:cxnLst/>
              <a:rect r="r" b="b" t="t" l="l"/>
              <a:pathLst>
                <a:path h="9489313" w="38100">
                  <a:moveTo>
                    <a:pt x="0" y="19050"/>
                  </a:moveTo>
                  <a:cubicBezTo>
                    <a:pt x="0" y="8509"/>
                    <a:pt x="8509" y="0"/>
                    <a:pt x="19050" y="0"/>
                  </a:cubicBezTo>
                  <a:cubicBezTo>
                    <a:pt x="29591" y="0"/>
                    <a:pt x="38100" y="8509"/>
                    <a:pt x="38100" y="19050"/>
                  </a:cubicBezTo>
                  <a:lnTo>
                    <a:pt x="38100" y="9470263"/>
                  </a:lnTo>
                  <a:cubicBezTo>
                    <a:pt x="38100" y="9480804"/>
                    <a:pt x="29591" y="9489313"/>
                    <a:pt x="19050" y="9489313"/>
                  </a:cubicBezTo>
                  <a:cubicBezTo>
                    <a:pt x="8509" y="9489313"/>
                    <a:pt x="0" y="9480804"/>
                    <a:pt x="0" y="9470263"/>
                  </a:cubicBezTo>
                  <a:close/>
                </a:path>
              </a:pathLst>
            </a:custGeom>
            <a:solidFill>
              <a:srgbClr val="4A2C85"/>
            </a:solidFill>
          </p:spPr>
        </p:sp>
      </p:grpSp>
      <p:grpSp>
        <p:nvGrpSpPr>
          <p:cNvPr name="Group 15" id="15"/>
          <p:cNvGrpSpPr/>
          <p:nvPr/>
        </p:nvGrpSpPr>
        <p:grpSpPr>
          <a:xfrm rot="0">
            <a:off x="1108025" y="2899768"/>
            <a:ext cx="593080" cy="28575"/>
            <a:chOff x="0" y="0"/>
            <a:chExt cx="790773" cy="38100"/>
          </a:xfrm>
        </p:grpSpPr>
        <p:sp>
          <p:nvSpPr>
            <p:cNvPr name="Freeform 16" id="16"/>
            <p:cNvSpPr/>
            <p:nvPr/>
          </p:nvSpPr>
          <p:spPr>
            <a:xfrm flipH="false" flipV="false" rot="0">
              <a:off x="0" y="0"/>
              <a:ext cx="790829" cy="38100"/>
            </a:xfrm>
            <a:custGeom>
              <a:avLst/>
              <a:gdLst/>
              <a:ahLst/>
              <a:cxnLst/>
              <a:rect r="r" b="b" t="t" l="l"/>
              <a:pathLst>
                <a:path h="38100" w="790829">
                  <a:moveTo>
                    <a:pt x="0" y="19050"/>
                  </a:moveTo>
                  <a:cubicBezTo>
                    <a:pt x="0" y="8509"/>
                    <a:pt x="8509" y="0"/>
                    <a:pt x="19050" y="0"/>
                  </a:cubicBezTo>
                  <a:lnTo>
                    <a:pt x="771779" y="0"/>
                  </a:lnTo>
                  <a:cubicBezTo>
                    <a:pt x="782320" y="0"/>
                    <a:pt x="790829" y="8509"/>
                    <a:pt x="790829" y="19050"/>
                  </a:cubicBezTo>
                  <a:cubicBezTo>
                    <a:pt x="790829" y="29591"/>
                    <a:pt x="782193" y="38100"/>
                    <a:pt x="771779" y="38100"/>
                  </a:cubicBezTo>
                  <a:lnTo>
                    <a:pt x="19050" y="38100"/>
                  </a:lnTo>
                  <a:cubicBezTo>
                    <a:pt x="8509" y="38100"/>
                    <a:pt x="0" y="29591"/>
                    <a:pt x="0" y="19050"/>
                  </a:cubicBezTo>
                  <a:close/>
                </a:path>
              </a:pathLst>
            </a:custGeom>
            <a:solidFill>
              <a:srgbClr val="4A2C85"/>
            </a:solidFill>
          </p:spPr>
        </p:sp>
      </p:grpSp>
      <p:grpSp>
        <p:nvGrpSpPr>
          <p:cNvPr name="Group 17" id="17"/>
          <p:cNvGrpSpPr/>
          <p:nvPr/>
        </p:nvGrpSpPr>
        <p:grpSpPr>
          <a:xfrm rot="0">
            <a:off x="687140" y="2686942"/>
            <a:ext cx="454224" cy="454224"/>
            <a:chOff x="0" y="0"/>
            <a:chExt cx="605632" cy="605632"/>
          </a:xfrm>
        </p:grpSpPr>
        <p:sp>
          <p:nvSpPr>
            <p:cNvPr name="Freeform 18" id="18"/>
            <p:cNvSpPr/>
            <p:nvPr/>
          </p:nvSpPr>
          <p:spPr>
            <a:xfrm flipH="false" flipV="false" rot="0">
              <a:off x="6350" y="6350"/>
              <a:ext cx="592963" cy="592963"/>
            </a:xfrm>
            <a:custGeom>
              <a:avLst/>
              <a:gdLst/>
              <a:ahLst/>
              <a:cxnLst/>
              <a:rect r="r" b="b" t="t" l="l"/>
              <a:pathLst>
                <a:path h="592963" w="592963">
                  <a:moveTo>
                    <a:pt x="0" y="110744"/>
                  </a:moveTo>
                  <a:cubicBezTo>
                    <a:pt x="0" y="49530"/>
                    <a:pt x="49530" y="0"/>
                    <a:pt x="110744" y="0"/>
                  </a:cubicBezTo>
                  <a:lnTo>
                    <a:pt x="482219" y="0"/>
                  </a:lnTo>
                  <a:cubicBezTo>
                    <a:pt x="543306" y="0"/>
                    <a:pt x="592963" y="49530"/>
                    <a:pt x="592963" y="110744"/>
                  </a:cubicBezTo>
                  <a:lnTo>
                    <a:pt x="592963" y="482219"/>
                  </a:lnTo>
                  <a:cubicBezTo>
                    <a:pt x="592963" y="543306"/>
                    <a:pt x="543433" y="592963"/>
                    <a:pt x="482219" y="592963"/>
                  </a:cubicBezTo>
                  <a:lnTo>
                    <a:pt x="110744" y="592963"/>
                  </a:lnTo>
                  <a:cubicBezTo>
                    <a:pt x="49530" y="592963"/>
                    <a:pt x="0" y="543306"/>
                    <a:pt x="0" y="482219"/>
                  </a:cubicBezTo>
                  <a:close/>
                </a:path>
              </a:pathLst>
            </a:custGeom>
            <a:solidFill>
              <a:srgbClr val="31136C"/>
            </a:solidFill>
          </p:spPr>
        </p:sp>
        <p:sp>
          <p:nvSpPr>
            <p:cNvPr name="Freeform 19" id="19"/>
            <p:cNvSpPr/>
            <p:nvPr/>
          </p:nvSpPr>
          <p:spPr>
            <a:xfrm flipH="false" flipV="false" rot="0">
              <a:off x="0" y="0"/>
              <a:ext cx="605663" cy="605663"/>
            </a:xfrm>
            <a:custGeom>
              <a:avLst/>
              <a:gdLst/>
              <a:ahLst/>
              <a:cxnLst/>
              <a:rect r="r" b="b" t="t" l="l"/>
              <a:pathLst>
                <a:path h="605663" w="605663">
                  <a:moveTo>
                    <a:pt x="0" y="117094"/>
                  </a:moveTo>
                  <a:cubicBezTo>
                    <a:pt x="0" y="52451"/>
                    <a:pt x="52451" y="0"/>
                    <a:pt x="117094" y="0"/>
                  </a:cubicBezTo>
                  <a:lnTo>
                    <a:pt x="488569" y="0"/>
                  </a:lnTo>
                  <a:lnTo>
                    <a:pt x="488569" y="6350"/>
                  </a:lnTo>
                  <a:lnTo>
                    <a:pt x="488569" y="0"/>
                  </a:lnTo>
                  <a:lnTo>
                    <a:pt x="488569" y="6350"/>
                  </a:lnTo>
                  <a:lnTo>
                    <a:pt x="488569" y="0"/>
                  </a:lnTo>
                  <a:cubicBezTo>
                    <a:pt x="553212" y="0"/>
                    <a:pt x="605663" y="52451"/>
                    <a:pt x="605663" y="117094"/>
                  </a:cubicBezTo>
                  <a:lnTo>
                    <a:pt x="605663" y="488569"/>
                  </a:lnTo>
                  <a:lnTo>
                    <a:pt x="599313" y="488569"/>
                  </a:lnTo>
                  <a:lnTo>
                    <a:pt x="605663" y="488569"/>
                  </a:lnTo>
                  <a:cubicBezTo>
                    <a:pt x="605663" y="553212"/>
                    <a:pt x="553212" y="605663"/>
                    <a:pt x="488569" y="605663"/>
                  </a:cubicBezTo>
                  <a:lnTo>
                    <a:pt x="488569" y="599313"/>
                  </a:lnTo>
                  <a:lnTo>
                    <a:pt x="488569" y="605663"/>
                  </a:lnTo>
                  <a:lnTo>
                    <a:pt x="117094" y="605663"/>
                  </a:lnTo>
                  <a:lnTo>
                    <a:pt x="117094" y="599313"/>
                  </a:lnTo>
                  <a:lnTo>
                    <a:pt x="117094" y="605663"/>
                  </a:lnTo>
                  <a:cubicBezTo>
                    <a:pt x="52451" y="605663"/>
                    <a:pt x="0" y="553212"/>
                    <a:pt x="0" y="488569"/>
                  </a:cubicBezTo>
                  <a:lnTo>
                    <a:pt x="0" y="117094"/>
                  </a:lnTo>
                  <a:lnTo>
                    <a:pt x="6350" y="117094"/>
                  </a:lnTo>
                  <a:lnTo>
                    <a:pt x="0" y="117094"/>
                  </a:lnTo>
                  <a:moveTo>
                    <a:pt x="12700" y="117094"/>
                  </a:moveTo>
                  <a:lnTo>
                    <a:pt x="12700" y="488569"/>
                  </a:lnTo>
                  <a:lnTo>
                    <a:pt x="6350" y="488569"/>
                  </a:lnTo>
                  <a:lnTo>
                    <a:pt x="12700" y="488569"/>
                  </a:lnTo>
                  <a:cubicBezTo>
                    <a:pt x="12700" y="546227"/>
                    <a:pt x="59436" y="592963"/>
                    <a:pt x="117094" y="592963"/>
                  </a:cubicBezTo>
                  <a:lnTo>
                    <a:pt x="488569" y="592963"/>
                  </a:lnTo>
                  <a:cubicBezTo>
                    <a:pt x="546227" y="592963"/>
                    <a:pt x="592963" y="546227"/>
                    <a:pt x="592963" y="488569"/>
                  </a:cubicBezTo>
                  <a:lnTo>
                    <a:pt x="592963" y="117094"/>
                  </a:lnTo>
                  <a:lnTo>
                    <a:pt x="599313" y="117094"/>
                  </a:lnTo>
                  <a:lnTo>
                    <a:pt x="592963" y="117094"/>
                  </a:lnTo>
                  <a:cubicBezTo>
                    <a:pt x="592963" y="59436"/>
                    <a:pt x="546227" y="12700"/>
                    <a:pt x="488569" y="12700"/>
                  </a:cubicBezTo>
                  <a:lnTo>
                    <a:pt x="117094" y="12700"/>
                  </a:lnTo>
                  <a:lnTo>
                    <a:pt x="117094" y="6350"/>
                  </a:lnTo>
                  <a:lnTo>
                    <a:pt x="117094" y="12700"/>
                  </a:lnTo>
                  <a:cubicBezTo>
                    <a:pt x="59436" y="12700"/>
                    <a:pt x="12700" y="59436"/>
                    <a:pt x="12700" y="117094"/>
                  </a:cubicBezTo>
                  <a:close/>
                </a:path>
              </a:pathLst>
            </a:custGeom>
            <a:solidFill>
              <a:srgbClr val="4A2C85"/>
            </a:solidFill>
          </p:spPr>
        </p:sp>
      </p:grpSp>
      <p:grpSp>
        <p:nvGrpSpPr>
          <p:cNvPr name="Group 20" id="20"/>
          <p:cNvGrpSpPr/>
          <p:nvPr/>
        </p:nvGrpSpPr>
        <p:grpSpPr>
          <a:xfrm rot="0">
            <a:off x="766019" y="2728764"/>
            <a:ext cx="296466" cy="370582"/>
            <a:chOff x="0" y="0"/>
            <a:chExt cx="395288" cy="494110"/>
          </a:xfrm>
        </p:grpSpPr>
        <p:sp>
          <p:nvSpPr>
            <p:cNvPr name="Freeform 21" id="21"/>
            <p:cNvSpPr/>
            <p:nvPr/>
          </p:nvSpPr>
          <p:spPr>
            <a:xfrm flipH="false" flipV="false" rot="0">
              <a:off x="0" y="0"/>
              <a:ext cx="395288" cy="494110"/>
            </a:xfrm>
            <a:custGeom>
              <a:avLst/>
              <a:gdLst/>
              <a:ahLst/>
              <a:cxnLst/>
              <a:rect r="r" b="b" t="t" l="l"/>
              <a:pathLst>
                <a:path h="494110" w="395288">
                  <a:moveTo>
                    <a:pt x="0" y="0"/>
                  </a:moveTo>
                  <a:lnTo>
                    <a:pt x="395288" y="0"/>
                  </a:lnTo>
                  <a:lnTo>
                    <a:pt x="395288" y="494110"/>
                  </a:lnTo>
                  <a:lnTo>
                    <a:pt x="0" y="494110"/>
                  </a:lnTo>
                  <a:close/>
                </a:path>
              </a:pathLst>
            </a:custGeom>
            <a:solidFill>
              <a:srgbClr val="000000">
                <a:alpha val="0"/>
              </a:srgbClr>
            </a:solidFill>
          </p:spPr>
        </p:sp>
        <p:sp>
          <p:nvSpPr>
            <p:cNvPr name="TextBox 22" id="22"/>
            <p:cNvSpPr txBox="true"/>
            <p:nvPr/>
          </p:nvSpPr>
          <p:spPr>
            <a:xfrm>
              <a:off x="0" y="38100"/>
              <a:ext cx="395288" cy="456010"/>
            </a:xfrm>
            <a:prstGeom prst="rect">
              <a:avLst/>
            </a:prstGeom>
          </p:spPr>
          <p:txBody>
            <a:bodyPr anchor="t" rtlCol="false" tIns="0" lIns="0" bIns="0" rIns="0"/>
            <a:lstStyle/>
            <a:p>
              <a:pPr algn="ctr">
                <a:lnSpc>
                  <a:spcPts val="2312"/>
                </a:lnSpc>
              </a:pPr>
              <a:r>
                <a:rPr lang="en-US" sz="2312">
                  <a:solidFill>
                    <a:srgbClr val="DCD7E5"/>
                  </a:solidFill>
                  <a:latin typeface="Montserrat"/>
                  <a:ea typeface="Montserrat"/>
                  <a:cs typeface="Montserrat"/>
                  <a:sym typeface="Montserrat"/>
                </a:rPr>
                <a:t>1</a:t>
              </a:r>
            </a:p>
          </p:txBody>
        </p:sp>
      </p:grpSp>
      <p:grpSp>
        <p:nvGrpSpPr>
          <p:cNvPr name="Group 23" id="23"/>
          <p:cNvGrpSpPr/>
          <p:nvPr/>
        </p:nvGrpSpPr>
        <p:grpSpPr>
          <a:xfrm rot="0">
            <a:off x="1902768" y="2637224"/>
            <a:ext cx="3846760" cy="338595"/>
            <a:chOff x="0" y="0"/>
            <a:chExt cx="4677965" cy="411758"/>
          </a:xfrm>
        </p:grpSpPr>
        <p:sp>
          <p:nvSpPr>
            <p:cNvPr name="Freeform 24" id="24"/>
            <p:cNvSpPr/>
            <p:nvPr/>
          </p:nvSpPr>
          <p:spPr>
            <a:xfrm flipH="false" flipV="false" rot="0">
              <a:off x="0" y="0"/>
              <a:ext cx="4677965" cy="411758"/>
            </a:xfrm>
            <a:custGeom>
              <a:avLst/>
              <a:gdLst/>
              <a:ahLst/>
              <a:cxnLst/>
              <a:rect r="r" b="b" t="t" l="l"/>
              <a:pathLst>
                <a:path h="411758" w="4677965">
                  <a:moveTo>
                    <a:pt x="0" y="0"/>
                  </a:moveTo>
                  <a:lnTo>
                    <a:pt x="4677965" y="0"/>
                  </a:lnTo>
                  <a:lnTo>
                    <a:pt x="4677965" y="411758"/>
                  </a:lnTo>
                  <a:lnTo>
                    <a:pt x="0" y="411758"/>
                  </a:lnTo>
                  <a:close/>
                </a:path>
              </a:pathLst>
            </a:custGeom>
            <a:solidFill>
              <a:srgbClr val="000000">
                <a:alpha val="0"/>
              </a:srgbClr>
            </a:solidFill>
          </p:spPr>
        </p:sp>
        <p:sp>
          <p:nvSpPr>
            <p:cNvPr name="TextBox 25" id="25"/>
            <p:cNvSpPr txBox="true"/>
            <p:nvPr/>
          </p:nvSpPr>
          <p:spPr>
            <a:xfrm>
              <a:off x="0" y="-9525"/>
              <a:ext cx="4677965" cy="421283"/>
            </a:xfrm>
            <a:prstGeom prst="rect">
              <a:avLst/>
            </a:prstGeom>
          </p:spPr>
          <p:txBody>
            <a:bodyPr anchor="t" rtlCol="false" tIns="0" lIns="0" bIns="0" rIns="0"/>
            <a:lstStyle/>
            <a:p>
              <a:pPr algn="l">
                <a:lnSpc>
                  <a:spcPts val="2375"/>
                </a:lnSpc>
              </a:pPr>
              <a:r>
                <a:rPr lang="en-US" sz="1937" b="true">
                  <a:solidFill>
                    <a:srgbClr val="DCD7E5"/>
                  </a:solidFill>
                  <a:latin typeface="Montserrat Bold"/>
                  <a:ea typeface="Montserrat Bold"/>
                  <a:cs typeface="Montserrat Bold"/>
                  <a:sym typeface="Montserrat Bold"/>
                </a:rPr>
                <a:t>Irrelevant Feature Removal</a:t>
              </a:r>
            </a:p>
          </p:txBody>
        </p:sp>
      </p:grpSp>
      <p:grpSp>
        <p:nvGrpSpPr>
          <p:cNvPr name="Group 26" id="26"/>
          <p:cNvGrpSpPr/>
          <p:nvPr/>
        </p:nvGrpSpPr>
        <p:grpSpPr>
          <a:xfrm rot="0">
            <a:off x="1902767" y="3094435"/>
            <a:ext cx="8835330" cy="632222"/>
            <a:chOff x="0" y="0"/>
            <a:chExt cx="11780440" cy="842963"/>
          </a:xfrm>
        </p:grpSpPr>
        <p:sp>
          <p:nvSpPr>
            <p:cNvPr name="Freeform 27" id="27"/>
            <p:cNvSpPr/>
            <p:nvPr/>
          </p:nvSpPr>
          <p:spPr>
            <a:xfrm flipH="false" flipV="false" rot="0">
              <a:off x="0" y="0"/>
              <a:ext cx="11780440" cy="842963"/>
            </a:xfrm>
            <a:custGeom>
              <a:avLst/>
              <a:gdLst/>
              <a:ahLst/>
              <a:cxnLst/>
              <a:rect r="r" b="b" t="t" l="l"/>
              <a:pathLst>
                <a:path h="842963" w="11780440">
                  <a:moveTo>
                    <a:pt x="0" y="0"/>
                  </a:moveTo>
                  <a:lnTo>
                    <a:pt x="11780440" y="0"/>
                  </a:lnTo>
                  <a:lnTo>
                    <a:pt x="11780440" y="842963"/>
                  </a:lnTo>
                  <a:lnTo>
                    <a:pt x="0" y="842963"/>
                  </a:lnTo>
                  <a:close/>
                </a:path>
              </a:pathLst>
            </a:custGeom>
            <a:solidFill>
              <a:srgbClr val="000000">
                <a:alpha val="0"/>
              </a:srgbClr>
            </a:solidFill>
          </p:spPr>
        </p:sp>
        <p:sp>
          <p:nvSpPr>
            <p:cNvPr name="TextBox 28" id="28"/>
            <p:cNvSpPr txBox="true"/>
            <p:nvPr/>
          </p:nvSpPr>
          <p:spPr>
            <a:xfrm>
              <a:off x="0" y="-66675"/>
              <a:ext cx="11780440" cy="909638"/>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Removed columns that did not contribute meaningful information: 'Id', 'diastolic_bp' &amp;'quality_of_sleep'.</a:t>
              </a:r>
            </a:p>
          </p:txBody>
        </p:sp>
      </p:grpSp>
      <p:grpSp>
        <p:nvGrpSpPr>
          <p:cNvPr name="Group 29" id="29"/>
          <p:cNvGrpSpPr/>
          <p:nvPr/>
        </p:nvGrpSpPr>
        <p:grpSpPr>
          <a:xfrm rot="0">
            <a:off x="1108025" y="4552355"/>
            <a:ext cx="593080" cy="28575"/>
            <a:chOff x="0" y="0"/>
            <a:chExt cx="790773" cy="38100"/>
          </a:xfrm>
        </p:grpSpPr>
        <p:sp>
          <p:nvSpPr>
            <p:cNvPr name="Freeform 30" id="30"/>
            <p:cNvSpPr/>
            <p:nvPr/>
          </p:nvSpPr>
          <p:spPr>
            <a:xfrm flipH="false" flipV="false" rot="0">
              <a:off x="0" y="0"/>
              <a:ext cx="790829" cy="38100"/>
            </a:xfrm>
            <a:custGeom>
              <a:avLst/>
              <a:gdLst/>
              <a:ahLst/>
              <a:cxnLst/>
              <a:rect r="r" b="b" t="t" l="l"/>
              <a:pathLst>
                <a:path h="38100" w="790829">
                  <a:moveTo>
                    <a:pt x="0" y="19050"/>
                  </a:moveTo>
                  <a:cubicBezTo>
                    <a:pt x="0" y="8509"/>
                    <a:pt x="8509" y="0"/>
                    <a:pt x="19050" y="0"/>
                  </a:cubicBezTo>
                  <a:lnTo>
                    <a:pt x="771779" y="0"/>
                  </a:lnTo>
                  <a:cubicBezTo>
                    <a:pt x="782320" y="0"/>
                    <a:pt x="790829" y="8509"/>
                    <a:pt x="790829" y="19050"/>
                  </a:cubicBezTo>
                  <a:cubicBezTo>
                    <a:pt x="790829" y="29591"/>
                    <a:pt x="782193" y="38100"/>
                    <a:pt x="771779" y="38100"/>
                  </a:cubicBezTo>
                  <a:lnTo>
                    <a:pt x="19050" y="38100"/>
                  </a:lnTo>
                  <a:cubicBezTo>
                    <a:pt x="8509" y="38100"/>
                    <a:pt x="0" y="29591"/>
                    <a:pt x="0" y="19050"/>
                  </a:cubicBezTo>
                  <a:close/>
                </a:path>
              </a:pathLst>
            </a:custGeom>
            <a:solidFill>
              <a:srgbClr val="4A2C85"/>
            </a:solidFill>
          </p:spPr>
        </p:sp>
      </p:grpSp>
      <p:grpSp>
        <p:nvGrpSpPr>
          <p:cNvPr name="Group 31" id="31"/>
          <p:cNvGrpSpPr/>
          <p:nvPr/>
        </p:nvGrpSpPr>
        <p:grpSpPr>
          <a:xfrm rot="0">
            <a:off x="687140" y="4339530"/>
            <a:ext cx="454224" cy="454224"/>
            <a:chOff x="0" y="0"/>
            <a:chExt cx="605632" cy="605632"/>
          </a:xfrm>
        </p:grpSpPr>
        <p:sp>
          <p:nvSpPr>
            <p:cNvPr name="Freeform 32" id="32"/>
            <p:cNvSpPr/>
            <p:nvPr/>
          </p:nvSpPr>
          <p:spPr>
            <a:xfrm flipH="false" flipV="false" rot="0">
              <a:off x="6350" y="6350"/>
              <a:ext cx="592963" cy="592963"/>
            </a:xfrm>
            <a:custGeom>
              <a:avLst/>
              <a:gdLst/>
              <a:ahLst/>
              <a:cxnLst/>
              <a:rect r="r" b="b" t="t" l="l"/>
              <a:pathLst>
                <a:path h="592963" w="592963">
                  <a:moveTo>
                    <a:pt x="0" y="110744"/>
                  </a:moveTo>
                  <a:cubicBezTo>
                    <a:pt x="0" y="49530"/>
                    <a:pt x="49530" y="0"/>
                    <a:pt x="110744" y="0"/>
                  </a:cubicBezTo>
                  <a:lnTo>
                    <a:pt x="482219" y="0"/>
                  </a:lnTo>
                  <a:cubicBezTo>
                    <a:pt x="543306" y="0"/>
                    <a:pt x="592963" y="49530"/>
                    <a:pt x="592963" y="110744"/>
                  </a:cubicBezTo>
                  <a:lnTo>
                    <a:pt x="592963" y="482219"/>
                  </a:lnTo>
                  <a:cubicBezTo>
                    <a:pt x="592963" y="543306"/>
                    <a:pt x="543433" y="592963"/>
                    <a:pt x="482219" y="592963"/>
                  </a:cubicBezTo>
                  <a:lnTo>
                    <a:pt x="110744" y="592963"/>
                  </a:lnTo>
                  <a:cubicBezTo>
                    <a:pt x="49530" y="592963"/>
                    <a:pt x="0" y="543306"/>
                    <a:pt x="0" y="482219"/>
                  </a:cubicBezTo>
                  <a:close/>
                </a:path>
              </a:pathLst>
            </a:custGeom>
            <a:solidFill>
              <a:srgbClr val="31136C"/>
            </a:solidFill>
          </p:spPr>
        </p:sp>
        <p:sp>
          <p:nvSpPr>
            <p:cNvPr name="Freeform 33" id="33"/>
            <p:cNvSpPr/>
            <p:nvPr/>
          </p:nvSpPr>
          <p:spPr>
            <a:xfrm flipH="false" flipV="false" rot="0">
              <a:off x="0" y="0"/>
              <a:ext cx="605663" cy="605663"/>
            </a:xfrm>
            <a:custGeom>
              <a:avLst/>
              <a:gdLst/>
              <a:ahLst/>
              <a:cxnLst/>
              <a:rect r="r" b="b" t="t" l="l"/>
              <a:pathLst>
                <a:path h="605663" w="605663">
                  <a:moveTo>
                    <a:pt x="0" y="117094"/>
                  </a:moveTo>
                  <a:cubicBezTo>
                    <a:pt x="0" y="52451"/>
                    <a:pt x="52451" y="0"/>
                    <a:pt x="117094" y="0"/>
                  </a:cubicBezTo>
                  <a:lnTo>
                    <a:pt x="488569" y="0"/>
                  </a:lnTo>
                  <a:lnTo>
                    <a:pt x="488569" y="6350"/>
                  </a:lnTo>
                  <a:lnTo>
                    <a:pt x="488569" y="0"/>
                  </a:lnTo>
                  <a:lnTo>
                    <a:pt x="488569" y="6350"/>
                  </a:lnTo>
                  <a:lnTo>
                    <a:pt x="488569" y="0"/>
                  </a:lnTo>
                  <a:cubicBezTo>
                    <a:pt x="553212" y="0"/>
                    <a:pt x="605663" y="52451"/>
                    <a:pt x="605663" y="117094"/>
                  </a:cubicBezTo>
                  <a:lnTo>
                    <a:pt x="605663" y="488569"/>
                  </a:lnTo>
                  <a:lnTo>
                    <a:pt x="599313" y="488569"/>
                  </a:lnTo>
                  <a:lnTo>
                    <a:pt x="605663" y="488569"/>
                  </a:lnTo>
                  <a:cubicBezTo>
                    <a:pt x="605663" y="553212"/>
                    <a:pt x="553212" y="605663"/>
                    <a:pt x="488569" y="605663"/>
                  </a:cubicBezTo>
                  <a:lnTo>
                    <a:pt x="488569" y="599313"/>
                  </a:lnTo>
                  <a:lnTo>
                    <a:pt x="488569" y="605663"/>
                  </a:lnTo>
                  <a:lnTo>
                    <a:pt x="117094" y="605663"/>
                  </a:lnTo>
                  <a:lnTo>
                    <a:pt x="117094" y="599313"/>
                  </a:lnTo>
                  <a:lnTo>
                    <a:pt x="117094" y="605663"/>
                  </a:lnTo>
                  <a:cubicBezTo>
                    <a:pt x="52451" y="605663"/>
                    <a:pt x="0" y="553212"/>
                    <a:pt x="0" y="488569"/>
                  </a:cubicBezTo>
                  <a:lnTo>
                    <a:pt x="0" y="117094"/>
                  </a:lnTo>
                  <a:lnTo>
                    <a:pt x="6350" y="117094"/>
                  </a:lnTo>
                  <a:lnTo>
                    <a:pt x="0" y="117094"/>
                  </a:lnTo>
                  <a:moveTo>
                    <a:pt x="12700" y="117094"/>
                  </a:moveTo>
                  <a:lnTo>
                    <a:pt x="12700" y="488569"/>
                  </a:lnTo>
                  <a:lnTo>
                    <a:pt x="6350" y="488569"/>
                  </a:lnTo>
                  <a:lnTo>
                    <a:pt x="12700" y="488569"/>
                  </a:lnTo>
                  <a:cubicBezTo>
                    <a:pt x="12700" y="546227"/>
                    <a:pt x="59436" y="592963"/>
                    <a:pt x="117094" y="592963"/>
                  </a:cubicBezTo>
                  <a:lnTo>
                    <a:pt x="488569" y="592963"/>
                  </a:lnTo>
                  <a:cubicBezTo>
                    <a:pt x="546227" y="592963"/>
                    <a:pt x="592963" y="546227"/>
                    <a:pt x="592963" y="488569"/>
                  </a:cubicBezTo>
                  <a:lnTo>
                    <a:pt x="592963" y="117094"/>
                  </a:lnTo>
                  <a:lnTo>
                    <a:pt x="599313" y="117094"/>
                  </a:lnTo>
                  <a:lnTo>
                    <a:pt x="592963" y="117094"/>
                  </a:lnTo>
                  <a:cubicBezTo>
                    <a:pt x="592963" y="59436"/>
                    <a:pt x="546227" y="12700"/>
                    <a:pt x="488569" y="12700"/>
                  </a:cubicBezTo>
                  <a:lnTo>
                    <a:pt x="117094" y="12700"/>
                  </a:lnTo>
                  <a:lnTo>
                    <a:pt x="117094" y="6350"/>
                  </a:lnTo>
                  <a:lnTo>
                    <a:pt x="117094" y="12700"/>
                  </a:lnTo>
                  <a:cubicBezTo>
                    <a:pt x="59436" y="12700"/>
                    <a:pt x="12700" y="59436"/>
                    <a:pt x="12700" y="117094"/>
                  </a:cubicBezTo>
                  <a:close/>
                </a:path>
              </a:pathLst>
            </a:custGeom>
            <a:solidFill>
              <a:srgbClr val="4A2C85"/>
            </a:solidFill>
          </p:spPr>
        </p:sp>
      </p:grpSp>
      <p:grpSp>
        <p:nvGrpSpPr>
          <p:cNvPr name="Group 34" id="34"/>
          <p:cNvGrpSpPr/>
          <p:nvPr/>
        </p:nvGrpSpPr>
        <p:grpSpPr>
          <a:xfrm rot="0">
            <a:off x="766019" y="4381351"/>
            <a:ext cx="296466" cy="370582"/>
            <a:chOff x="0" y="0"/>
            <a:chExt cx="395288" cy="494110"/>
          </a:xfrm>
        </p:grpSpPr>
        <p:sp>
          <p:nvSpPr>
            <p:cNvPr name="Freeform 35" id="35"/>
            <p:cNvSpPr/>
            <p:nvPr/>
          </p:nvSpPr>
          <p:spPr>
            <a:xfrm flipH="false" flipV="false" rot="0">
              <a:off x="0" y="0"/>
              <a:ext cx="395288" cy="494110"/>
            </a:xfrm>
            <a:custGeom>
              <a:avLst/>
              <a:gdLst/>
              <a:ahLst/>
              <a:cxnLst/>
              <a:rect r="r" b="b" t="t" l="l"/>
              <a:pathLst>
                <a:path h="494110" w="395288">
                  <a:moveTo>
                    <a:pt x="0" y="0"/>
                  </a:moveTo>
                  <a:lnTo>
                    <a:pt x="395288" y="0"/>
                  </a:lnTo>
                  <a:lnTo>
                    <a:pt x="395288" y="494110"/>
                  </a:lnTo>
                  <a:lnTo>
                    <a:pt x="0" y="494110"/>
                  </a:lnTo>
                  <a:close/>
                </a:path>
              </a:pathLst>
            </a:custGeom>
            <a:solidFill>
              <a:srgbClr val="000000">
                <a:alpha val="0"/>
              </a:srgbClr>
            </a:solidFill>
          </p:spPr>
        </p:sp>
        <p:sp>
          <p:nvSpPr>
            <p:cNvPr name="TextBox 36" id="36"/>
            <p:cNvSpPr txBox="true"/>
            <p:nvPr/>
          </p:nvSpPr>
          <p:spPr>
            <a:xfrm>
              <a:off x="0" y="38100"/>
              <a:ext cx="395288" cy="456010"/>
            </a:xfrm>
            <a:prstGeom prst="rect">
              <a:avLst/>
            </a:prstGeom>
          </p:spPr>
          <p:txBody>
            <a:bodyPr anchor="t" rtlCol="false" tIns="0" lIns="0" bIns="0" rIns="0"/>
            <a:lstStyle/>
            <a:p>
              <a:pPr algn="ctr">
                <a:lnSpc>
                  <a:spcPts val="2312"/>
                </a:lnSpc>
              </a:pPr>
              <a:r>
                <a:rPr lang="en-US" sz="2312">
                  <a:solidFill>
                    <a:srgbClr val="DCD7E5"/>
                  </a:solidFill>
                  <a:latin typeface="Montserrat"/>
                  <a:ea typeface="Montserrat"/>
                  <a:cs typeface="Montserrat"/>
                  <a:sym typeface="Montserrat"/>
                </a:rPr>
                <a:t>2</a:t>
              </a:r>
            </a:p>
          </p:txBody>
        </p:sp>
      </p:grpSp>
      <p:grpSp>
        <p:nvGrpSpPr>
          <p:cNvPr name="Group 37" id="37"/>
          <p:cNvGrpSpPr/>
          <p:nvPr/>
        </p:nvGrpSpPr>
        <p:grpSpPr>
          <a:xfrm rot="0">
            <a:off x="1902768" y="4302435"/>
            <a:ext cx="3350355" cy="325972"/>
            <a:chOff x="0" y="0"/>
            <a:chExt cx="4232077" cy="411758"/>
          </a:xfrm>
        </p:grpSpPr>
        <p:sp>
          <p:nvSpPr>
            <p:cNvPr name="Freeform 38" id="38"/>
            <p:cNvSpPr/>
            <p:nvPr/>
          </p:nvSpPr>
          <p:spPr>
            <a:xfrm flipH="false" flipV="false" rot="0">
              <a:off x="0" y="0"/>
              <a:ext cx="4232077" cy="411758"/>
            </a:xfrm>
            <a:custGeom>
              <a:avLst/>
              <a:gdLst/>
              <a:ahLst/>
              <a:cxnLst/>
              <a:rect r="r" b="b" t="t" l="l"/>
              <a:pathLst>
                <a:path h="411758" w="4232077">
                  <a:moveTo>
                    <a:pt x="0" y="0"/>
                  </a:moveTo>
                  <a:lnTo>
                    <a:pt x="4232077" y="0"/>
                  </a:lnTo>
                  <a:lnTo>
                    <a:pt x="4232077" y="411758"/>
                  </a:lnTo>
                  <a:lnTo>
                    <a:pt x="0" y="411758"/>
                  </a:lnTo>
                  <a:close/>
                </a:path>
              </a:pathLst>
            </a:custGeom>
            <a:solidFill>
              <a:srgbClr val="000000">
                <a:alpha val="0"/>
              </a:srgbClr>
            </a:solidFill>
          </p:spPr>
        </p:sp>
        <p:sp>
          <p:nvSpPr>
            <p:cNvPr name="TextBox 39" id="39"/>
            <p:cNvSpPr txBox="true"/>
            <p:nvPr/>
          </p:nvSpPr>
          <p:spPr>
            <a:xfrm>
              <a:off x="0" y="-9525"/>
              <a:ext cx="4232077" cy="421283"/>
            </a:xfrm>
            <a:prstGeom prst="rect">
              <a:avLst/>
            </a:prstGeom>
          </p:spPr>
          <p:txBody>
            <a:bodyPr anchor="t" rtlCol="false" tIns="0" lIns="0" bIns="0" rIns="0"/>
            <a:lstStyle/>
            <a:p>
              <a:pPr algn="l">
                <a:lnSpc>
                  <a:spcPts val="2375"/>
                </a:lnSpc>
              </a:pPr>
              <a:r>
                <a:rPr lang="en-US" sz="1937" b="true">
                  <a:solidFill>
                    <a:srgbClr val="DCD7E5"/>
                  </a:solidFill>
                  <a:latin typeface="Montserrat Bold"/>
                  <a:ea typeface="Montserrat Bold"/>
                  <a:cs typeface="Montserrat Bold"/>
                  <a:sym typeface="Montserrat Bold"/>
                </a:rPr>
                <a:t>Handling Missing Values</a:t>
              </a:r>
            </a:p>
          </p:txBody>
        </p:sp>
      </p:grpSp>
      <p:grpSp>
        <p:nvGrpSpPr>
          <p:cNvPr name="Group 40" id="40"/>
          <p:cNvGrpSpPr/>
          <p:nvPr/>
        </p:nvGrpSpPr>
        <p:grpSpPr>
          <a:xfrm rot="0">
            <a:off x="1902767" y="4747022"/>
            <a:ext cx="8835330" cy="632223"/>
            <a:chOff x="0" y="0"/>
            <a:chExt cx="11780440" cy="842963"/>
          </a:xfrm>
        </p:grpSpPr>
        <p:sp>
          <p:nvSpPr>
            <p:cNvPr name="Freeform 41" id="41"/>
            <p:cNvSpPr/>
            <p:nvPr/>
          </p:nvSpPr>
          <p:spPr>
            <a:xfrm flipH="false" flipV="false" rot="0">
              <a:off x="0" y="0"/>
              <a:ext cx="11780440" cy="842963"/>
            </a:xfrm>
            <a:custGeom>
              <a:avLst/>
              <a:gdLst/>
              <a:ahLst/>
              <a:cxnLst/>
              <a:rect r="r" b="b" t="t" l="l"/>
              <a:pathLst>
                <a:path h="842963" w="11780440">
                  <a:moveTo>
                    <a:pt x="0" y="0"/>
                  </a:moveTo>
                  <a:lnTo>
                    <a:pt x="11780440" y="0"/>
                  </a:lnTo>
                  <a:lnTo>
                    <a:pt x="11780440" y="842963"/>
                  </a:lnTo>
                  <a:lnTo>
                    <a:pt x="0" y="842963"/>
                  </a:lnTo>
                  <a:close/>
                </a:path>
              </a:pathLst>
            </a:custGeom>
            <a:solidFill>
              <a:srgbClr val="000000">
                <a:alpha val="0"/>
              </a:srgbClr>
            </a:solidFill>
          </p:spPr>
        </p:sp>
        <p:sp>
          <p:nvSpPr>
            <p:cNvPr name="TextBox 42" id="42"/>
            <p:cNvSpPr txBox="true"/>
            <p:nvPr/>
          </p:nvSpPr>
          <p:spPr>
            <a:xfrm>
              <a:off x="0" y="-66675"/>
              <a:ext cx="11780440" cy="909638"/>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There is no missing values are in the dataset but the target column has the type name like 'NaN' so the function is shows this as a missing values so i changed the name of 'NaN' to 'No Disorder'.</a:t>
              </a:r>
            </a:p>
          </p:txBody>
        </p:sp>
      </p:grpSp>
      <p:grpSp>
        <p:nvGrpSpPr>
          <p:cNvPr name="Group 43" id="43"/>
          <p:cNvGrpSpPr/>
          <p:nvPr/>
        </p:nvGrpSpPr>
        <p:grpSpPr>
          <a:xfrm rot="0">
            <a:off x="1108025" y="6204942"/>
            <a:ext cx="593080" cy="28575"/>
            <a:chOff x="0" y="0"/>
            <a:chExt cx="790773" cy="38100"/>
          </a:xfrm>
        </p:grpSpPr>
        <p:sp>
          <p:nvSpPr>
            <p:cNvPr name="Freeform 44" id="44"/>
            <p:cNvSpPr/>
            <p:nvPr/>
          </p:nvSpPr>
          <p:spPr>
            <a:xfrm flipH="false" flipV="false" rot="0">
              <a:off x="0" y="0"/>
              <a:ext cx="790829" cy="38100"/>
            </a:xfrm>
            <a:custGeom>
              <a:avLst/>
              <a:gdLst/>
              <a:ahLst/>
              <a:cxnLst/>
              <a:rect r="r" b="b" t="t" l="l"/>
              <a:pathLst>
                <a:path h="38100" w="790829">
                  <a:moveTo>
                    <a:pt x="0" y="19050"/>
                  </a:moveTo>
                  <a:cubicBezTo>
                    <a:pt x="0" y="8509"/>
                    <a:pt x="8509" y="0"/>
                    <a:pt x="19050" y="0"/>
                  </a:cubicBezTo>
                  <a:lnTo>
                    <a:pt x="771779" y="0"/>
                  </a:lnTo>
                  <a:cubicBezTo>
                    <a:pt x="782320" y="0"/>
                    <a:pt x="790829" y="8509"/>
                    <a:pt x="790829" y="19050"/>
                  </a:cubicBezTo>
                  <a:cubicBezTo>
                    <a:pt x="790829" y="29591"/>
                    <a:pt x="782193" y="38100"/>
                    <a:pt x="771779" y="38100"/>
                  </a:cubicBezTo>
                  <a:lnTo>
                    <a:pt x="19050" y="38100"/>
                  </a:lnTo>
                  <a:cubicBezTo>
                    <a:pt x="8509" y="38100"/>
                    <a:pt x="0" y="29591"/>
                    <a:pt x="0" y="19050"/>
                  </a:cubicBezTo>
                  <a:close/>
                </a:path>
              </a:pathLst>
            </a:custGeom>
            <a:solidFill>
              <a:srgbClr val="4A2C85"/>
            </a:solidFill>
          </p:spPr>
        </p:sp>
      </p:grpSp>
      <p:grpSp>
        <p:nvGrpSpPr>
          <p:cNvPr name="Group 45" id="45"/>
          <p:cNvGrpSpPr/>
          <p:nvPr/>
        </p:nvGrpSpPr>
        <p:grpSpPr>
          <a:xfrm rot="0">
            <a:off x="687140" y="5992118"/>
            <a:ext cx="454224" cy="454224"/>
            <a:chOff x="0" y="0"/>
            <a:chExt cx="605632" cy="605632"/>
          </a:xfrm>
        </p:grpSpPr>
        <p:sp>
          <p:nvSpPr>
            <p:cNvPr name="Freeform 46" id="46"/>
            <p:cNvSpPr/>
            <p:nvPr/>
          </p:nvSpPr>
          <p:spPr>
            <a:xfrm flipH="false" flipV="false" rot="0">
              <a:off x="6350" y="6350"/>
              <a:ext cx="592963" cy="592963"/>
            </a:xfrm>
            <a:custGeom>
              <a:avLst/>
              <a:gdLst/>
              <a:ahLst/>
              <a:cxnLst/>
              <a:rect r="r" b="b" t="t" l="l"/>
              <a:pathLst>
                <a:path h="592963" w="592963">
                  <a:moveTo>
                    <a:pt x="0" y="110744"/>
                  </a:moveTo>
                  <a:cubicBezTo>
                    <a:pt x="0" y="49530"/>
                    <a:pt x="49530" y="0"/>
                    <a:pt x="110744" y="0"/>
                  </a:cubicBezTo>
                  <a:lnTo>
                    <a:pt x="482219" y="0"/>
                  </a:lnTo>
                  <a:cubicBezTo>
                    <a:pt x="543306" y="0"/>
                    <a:pt x="592963" y="49530"/>
                    <a:pt x="592963" y="110744"/>
                  </a:cubicBezTo>
                  <a:lnTo>
                    <a:pt x="592963" y="482219"/>
                  </a:lnTo>
                  <a:cubicBezTo>
                    <a:pt x="592963" y="543306"/>
                    <a:pt x="543433" y="592963"/>
                    <a:pt x="482219" y="592963"/>
                  </a:cubicBezTo>
                  <a:lnTo>
                    <a:pt x="110744" y="592963"/>
                  </a:lnTo>
                  <a:cubicBezTo>
                    <a:pt x="49530" y="592963"/>
                    <a:pt x="0" y="543306"/>
                    <a:pt x="0" y="482219"/>
                  </a:cubicBezTo>
                  <a:close/>
                </a:path>
              </a:pathLst>
            </a:custGeom>
            <a:solidFill>
              <a:srgbClr val="31136C"/>
            </a:solidFill>
          </p:spPr>
        </p:sp>
        <p:sp>
          <p:nvSpPr>
            <p:cNvPr name="Freeform 47" id="47"/>
            <p:cNvSpPr/>
            <p:nvPr/>
          </p:nvSpPr>
          <p:spPr>
            <a:xfrm flipH="false" flipV="false" rot="0">
              <a:off x="0" y="0"/>
              <a:ext cx="605663" cy="605663"/>
            </a:xfrm>
            <a:custGeom>
              <a:avLst/>
              <a:gdLst/>
              <a:ahLst/>
              <a:cxnLst/>
              <a:rect r="r" b="b" t="t" l="l"/>
              <a:pathLst>
                <a:path h="605663" w="605663">
                  <a:moveTo>
                    <a:pt x="0" y="117094"/>
                  </a:moveTo>
                  <a:cubicBezTo>
                    <a:pt x="0" y="52451"/>
                    <a:pt x="52451" y="0"/>
                    <a:pt x="117094" y="0"/>
                  </a:cubicBezTo>
                  <a:lnTo>
                    <a:pt x="488569" y="0"/>
                  </a:lnTo>
                  <a:lnTo>
                    <a:pt x="488569" y="6350"/>
                  </a:lnTo>
                  <a:lnTo>
                    <a:pt x="488569" y="0"/>
                  </a:lnTo>
                  <a:lnTo>
                    <a:pt x="488569" y="6350"/>
                  </a:lnTo>
                  <a:lnTo>
                    <a:pt x="488569" y="0"/>
                  </a:lnTo>
                  <a:cubicBezTo>
                    <a:pt x="553212" y="0"/>
                    <a:pt x="605663" y="52451"/>
                    <a:pt x="605663" y="117094"/>
                  </a:cubicBezTo>
                  <a:lnTo>
                    <a:pt x="605663" y="488569"/>
                  </a:lnTo>
                  <a:lnTo>
                    <a:pt x="599313" y="488569"/>
                  </a:lnTo>
                  <a:lnTo>
                    <a:pt x="605663" y="488569"/>
                  </a:lnTo>
                  <a:cubicBezTo>
                    <a:pt x="605663" y="553212"/>
                    <a:pt x="553212" y="605663"/>
                    <a:pt x="488569" y="605663"/>
                  </a:cubicBezTo>
                  <a:lnTo>
                    <a:pt x="488569" y="599313"/>
                  </a:lnTo>
                  <a:lnTo>
                    <a:pt x="488569" y="605663"/>
                  </a:lnTo>
                  <a:lnTo>
                    <a:pt x="117094" y="605663"/>
                  </a:lnTo>
                  <a:lnTo>
                    <a:pt x="117094" y="599313"/>
                  </a:lnTo>
                  <a:lnTo>
                    <a:pt x="117094" y="605663"/>
                  </a:lnTo>
                  <a:cubicBezTo>
                    <a:pt x="52451" y="605663"/>
                    <a:pt x="0" y="553212"/>
                    <a:pt x="0" y="488569"/>
                  </a:cubicBezTo>
                  <a:lnTo>
                    <a:pt x="0" y="117094"/>
                  </a:lnTo>
                  <a:lnTo>
                    <a:pt x="6350" y="117094"/>
                  </a:lnTo>
                  <a:lnTo>
                    <a:pt x="0" y="117094"/>
                  </a:lnTo>
                  <a:moveTo>
                    <a:pt x="12700" y="117094"/>
                  </a:moveTo>
                  <a:lnTo>
                    <a:pt x="12700" y="488569"/>
                  </a:lnTo>
                  <a:lnTo>
                    <a:pt x="6350" y="488569"/>
                  </a:lnTo>
                  <a:lnTo>
                    <a:pt x="12700" y="488569"/>
                  </a:lnTo>
                  <a:cubicBezTo>
                    <a:pt x="12700" y="546227"/>
                    <a:pt x="59436" y="592963"/>
                    <a:pt x="117094" y="592963"/>
                  </a:cubicBezTo>
                  <a:lnTo>
                    <a:pt x="488569" y="592963"/>
                  </a:lnTo>
                  <a:cubicBezTo>
                    <a:pt x="546227" y="592963"/>
                    <a:pt x="592963" y="546227"/>
                    <a:pt x="592963" y="488569"/>
                  </a:cubicBezTo>
                  <a:lnTo>
                    <a:pt x="592963" y="117094"/>
                  </a:lnTo>
                  <a:lnTo>
                    <a:pt x="599313" y="117094"/>
                  </a:lnTo>
                  <a:lnTo>
                    <a:pt x="592963" y="117094"/>
                  </a:lnTo>
                  <a:cubicBezTo>
                    <a:pt x="592963" y="59436"/>
                    <a:pt x="546227" y="12700"/>
                    <a:pt x="488569" y="12700"/>
                  </a:cubicBezTo>
                  <a:lnTo>
                    <a:pt x="117094" y="12700"/>
                  </a:lnTo>
                  <a:lnTo>
                    <a:pt x="117094" y="6350"/>
                  </a:lnTo>
                  <a:lnTo>
                    <a:pt x="117094" y="12700"/>
                  </a:lnTo>
                  <a:cubicBezTo>
                    <a:pt x="59436" y="12700"/>
                    <a:pt x="12700" y="59436"/>
                    <a:pt x="12700" y="117094"/>
                  </a:cubicBezTo>
                  <a:close/>
                </a:path>
              </a:pathLst>
            </a:custGeom>
            <a:solidFill>
              <a:srgbClr val="4A2C85"/>
            </a:solidFill>
          </p:spPr>
        </p:sp>
      </p:grpSp>
      <p:grpSp>
        <p:nvGrpSpPr>
          <p:cNvPr name="Group 48" id="48"/>
          <p:cNvGrpSpPr/>
          <p:nvPr/>
        </p:nvGrpSpPr>
        <p:grpSpPr>
          <a:xfrm rot="0">
            <a:off x="766019" y="6033939"/>
            <a:ext cx="296466" cy="370583"/>
            <a:chOff x="0" y="0"/>
            <a:chExt cx="395288" cy="494110"/>
          </a:xfrm>
        </p:grpSpPr>
        <p:sp>
          <p:nvSpPr>
            <p:cNvPr name="Freeform 49" id="49"/>
            <p:cNvSpPr/>
            <p:nvPr/>
          </p:nvSpPr>
          <p:spPr>
            <a:xfrm flipH="false" flipV="false" rot="0">
              <a:off x="0" y="0"/>
              <a:ext cx="395288" cy="494110"/>
            </a:xfrm>
            <a:custGeom>
              <a:avLst/>
              <a:gdLst/>
              <a:ahLst/>
              <a:cxnLst/>
              <a:rect r="r" b="b" t="t" l="l"/>
              <a:pathLst>
                <a:path h="494110" w="395288">
                  <a:moveTo>
                    <a:pt x="0" y="0"/>
                  </a:moveTo>
                  <a:lnTo>
                    <a:pt x="395288" y="0"/>
                  </a:lnTo>
                  <a:lnTo>
                    <a:pt x="395288" y="494110"/>
                  </a:lnTo>
                  <a:lnTo>
                    <a:pt x="0" y="494110"/>
                  </a:lnTo>
                  <a:close/>
                </a:path>
              </a:pathLst>
            </a:custGeom>
            <a:solidFill>
              <a:srgbClr val="000000">
                <a:alpha val="0"/>
              </a:srgbClr>
            </a:solidFill>
          </p:spPr>
        </p:sp>
        <p:sp>
          <p:nvSpPr>
            <p:cNvPr name="TextBox 50" id="50"/>
            <p:cNvSpPr txBox="true"/>
            <p:nvPr/>
          </p:nvSpPr>
          <p:spPr>
            <a:xfrm>
              <a:off x="0" y="38100"/>
              <a:ext cx="395288" cy="456010"/>
            </a:xfrm>
            <a:prstGeom prst="rect">
              <a:avLst/>
            </a:prstGeom>
          </p:spPr>
          <p:txBody>
            <a:bodyPr anchor="t" rtlCol="false" tIns="0" lIns="0" bIns="0" rIns="0"/>
            <a:lstStyle/>
            <a:p>
              <a:pPr algn="ctr">
                <a:lnSpc>
                  <a:spcPts val="2312"/>
                </a:lnSpc>
              </a:pPr>
              <a:r>
                <a:rPr lang="en-US" sz="2312">
                  <a:solidFill>
                    <a:srgbClr val="DCD7E5"/>
                  </a:solidFill>
                  <a:latin typeface="Montserrat"/>
                  <a:ea typeface="Montserrat"/>
                  <a:cs typeface="Montserrat"/>
                  <a:sym typeface="Montserrat"/>
                </a:rPr>
                <a:t>3</a:t>
              </a:r>
            </a:p>
          </p:txBody>
        </p:sp>
      </p:grpSp>
      <p:grpSp>
        <p:nvGrpSpPr>
          <p:cNvPr name="Group 51" id="51"/>
          <p:cNvGrpSpPr/>
          <p:nvPr/>
        </p:nvGrpSpPr>
        <p:grpSpPr>
          <a:xfrm rot="0">
            <a:off x="1902767" y="5926343"/>
            <a:ext cx="4417665" cy="354651"/>
            <a:chOff x="0" y="0"/>
            <a:chExt cx="5129013" cy="411758"/>
          </a:xfrm>
        </p:grpSpPr>
        <p:sp>
          <p:nvSpPr>
            <p:cNvPr name="Freeform 52" id="52"/>
            <p:cNvSpPr/>
            <p:nvPr/>
          </p:nvSpPr>
          <p:spPr>
            <a:xfrm flipH="false" flipV="false" rot="0">
              <a:off x="0" y="0"/>
              <a:ext cx="5129013" cy="411758"/>
            </a:xfrm>
            <a:custGeom>
              <a:avLst/>
              <a:gdLst/>
              <a:ahLst/>
              <a:cxnLst/>
              <a:rect r="r" b="b" t="t" l="l"/>
              <a:pathLst>
                <a:path h="411758" w="5129013">
                  <a:moveTo>
                    <a:pt x="0" y="0"/>
                  </a:moveTo>
                  <a:lnTo>
                    <a:pt x="5129013" y="0"/>
                  </a:lnTo>
                  <a:lnTo>
                    <a:pt x="5129013" y="411758"/>
                  </a:lnTo>
                  <a:lnTo>
                    <a:pt x="0" y="411758"/>
                  </a:lnTo>
                  <a:close/>
                </a:path>
              </a:pathLst>
            </a:custGeom>
            <a:solidFill>
              <a:srgbClr val="000000">
                <a:alpha val="0"/>
              </a:srgbClr>
            </a:solidFill>
          </p:spPr>
        </p:sp>
        <p:sp>
          <p:nvSpPr>
            <p:cNvPr name="TextBox 53" id="53"/>
            <p:cNvSpPr txBox="true"/>
            <p:nvPr/>
          </p:nvSpPr>
          <p:spPr>
            <a:xfrm>
              <a:off x="0" y="-9525"/>
              <a:ext cx="5129013" cy="421283"/>
            </a:xfrm>
            <a:prstGeom prst="rect">
              <a:avLst/>
            </a:prstGeom>
          </p:spPr>
          <p:txBody>
            <a:bodyPr anchor="t" rtlCol="false" tIns="0" lIns="0" bIns="0" rIns="0"/>
            <a:lstStyle/>
            <a:p>
              <a:pPr algn="l">
                <a:lnSpc>
                  <a:spcPts val="2375"/>
                </a:lnSpc>
              </a:pPr>
              <a:r>
                <a:rPr lang="en-US" sz="1937" b="true">
                  <a:solidFill>
                    <a:srgbClr val="DCD7E5"/>
                  </a:solidFill>
                  <a:latin typeface="Montserrat Bold"/>
                  <a:ea typeface="Montserrat Bold"/>
                  <a:cs typeface="Montserrat Bold"/>
                  <a:sym typeface="Montserrat Bold"/>
                </a:rPr>
                <a:t>Categorical Feature Encoding</a:t>
              </a:r>
            </a:p>
          </p:txBody>
        </p:sp>
      </p:grpSp>
      <p:grpSp>
        <p:nvGrpSpPr>
          <p:cNvPr name="Group 54" id="54"/>
          <p:cNvGrpSpPr/>
          <p:nvPr/>
        </p:nvGrpSpPr>
        <p:grpSpPr>
          <a:xfrm rot="0">
            <a:off x="1902767" y="6399609"/>
            <a:ext cx="8835330" cy="316111"/>
            <a:chOff x="0" y="0"/>
            <a:chExt cx="11780440" cy="421482"/>
          </a:xfrm>
        </p:grpSpPr>
        <p:sp>
          <p:nvSpPr>
            <p:cNvPr name="Freeform 55" id="55"/>
            <p:cNvSpPr/>
            <p:nvPr/>
          </p:nvSpPr>
          <p:spPr>
            <a:xfrm flipH="false" flipV="false" rot="0">
              <a:off x="0" y="0"/>
              <a:ext cx="11780440" cy="421482"/>
            </a:xfrm>
            <a:custGeom>
              <a:avLst/>
              <a:gdLst/>
              <a:ahLst/>
              <a:cxnLst/>
              <a:rect r="r" b="b" t="t" l="l"/>
              <a:pathLst>
                <a:path h="421482" w="11780440">
                  <a:moveTo>
                    <a:pt x="0" y="0"/>
                  </a:moveTo>
                  <a:lnTo>
                    <a:pt x="11780440" y="0"/>
                  </a:lnTo>
                  <a:lnTo>
                    <a:pt x="11780440" y="421482"/>
                  </a:lnTo>
                  <a:lnTo>
                    <a:pt x="0" y="421482"/>
                  </a:lnTo>
                  <a:close/>
                </a:path>
              </a:pathLst>
            </a:custGeom>
            <a:solidFill>
              <a:srgbClr val="000000">
                <a:alpha val="0"/>
              </a:srgbClr>
            </a:solidFill>
          </p:spPr>
        </p:sp>
        <p:sp>
          <p:nvSpPr>
            <p:cNvPr name="TextBox 56" id="56"/>
            <p:cNvSpPr txBox="true"/>
            <p:nvPr/>
          </p:nvSpPr>
          <p:spPr>
            <a:xfrm>
              <a:off x="0" y="-66675"/>
              <a:ext cx="11780440" cy="488157"/>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Label Encoding applied for compatibility with machine learning models.</a:t>
              </a:r>
            </a:p>
          </p:txBody>
        </p:sp>
      </p:grpSp>
      <p:grpSp>
        <p:nvGrpSpPr>
          <p:cNvPr name="Group 57" id="57"/>
          <p:cNvGrpSpPr/>
          <p:nvPr/>
        </p:nvGrpSpPr>
        <p:grpSpPr>
          <a:xfrm rot="0">
            <a:off x="1108025" y="7541419"/>
            <a:ext cx="593080" cy="28575"/>
            <a:chOff x="0" y="0"/>
            <a:chExt cx="790773" cy="38100"/>
          </a:xfrm>
        </p:grpSpPr>
        <p:sp>
          <p:nvSpPr>
            <p:cNvPr name="Freeform 58" id="58"/>
            <p:cNvSpPr/>
            <p:nvPr/>
          </p:nvSpPr>
          <p:spPr>
            <a:xfrm flipH="false" flipV="false" rot="0">
              <a:off x="0" y="0"/>
              <a:ext cx="790829" cy="38100"/>
            </a:xfrm>
            <a:custGeom>
              <a:avLst/>
              <a:gdLst/>
              <a:ahLst/>
              <a:cxnLst/>
              <a:rect r="r" b="b" t="t" l="l"/>
              <a:pathLst>
                <a:path h="38100" w="790829">
                  <a:moveTo>
                    <a:pt x="0" y="19050"/>
                  </a:moveTo>
                  <a:cubicBezTo>
                    <a:pt x="0" y="8509"/>
                    <a:pt x="8509" y="0"/>
                    <a:pt x="19050" y="0"/>
                  </a:cubicBezTo>
                  <a:lnTo>
                    <a:pt x="771779" y="0"/>
                  </a:lnTo>
                  <a:cubicBezTo>
                    <a:pt x="782320" y="0"/>
                    <a:pt x="790829" y="8509"/>
                    <a:pt x="790829" y="19050"/>
                  </a:cubicBezTo>
                  <a:cubicBezTo>
                    <a:pt x="790829" y="29591"/>
                    <a:pt x="782193" y="38100"/>
                    <a:pt x="771779" y="38100"/>
                  </a:cubicBezTo>
                  <a:lnTo>
                    <a:pt x="19050" y="38100"/>
                  </a:lnTo>
                  <a:cubicBezTo>
                    <a:pt x="8509" y="38100"/>
                    <a:pt x="0" y="29591"/>
                    <a:pt x="0" y="19050"/>
                  </a:cubicBezTo>
                  <a:close/>
                </a:path>
              </a:pathLst>
            </a:custGeom>
            <a:solidFill>
              <a:srgbClr val="4A2C85"/>
            </a:solidFill>
          </p:spPr>
        </p:sp>
      </p:grpSp>
      <p:grpSp>
        <p:nvGrpSpPr>
          <p:cNvPr name="Group 59" id="59"/>
          <p:cNvGrpSpPr/>
          <p:nvPr/>
        </p:nvGrpSpPr>
        <p:grpSpPr>
          <a:xfrm rot="0">
            <a:off x="687140" y="7328595"/>
            <a:ext cx="454224" cy="454224"/>
            <a:chOff x="0" y="0"/>
            <a:chExt cx="605632" cy="605632"/>
          </a:xfrm>
        </p:grpSpPr>
        <p:sp>
          <p:nvSpPr>
            <p:cNvPr name="Freeform 60" id="60"/>
            <p:cNvSpPr/>
            <p:nvPr/>
          </p:nvSpPr>
          <p:spPr>
            <a:xfrm flipH="false" flipV="false" rot="0">
              <a:off x="6350" y="6350"/>
              <a:ext cx="592963" cy="592963"/>
            </a:xfrm>
            <a:custGeom>
              <a:avLst/>
              <a:gdLst/>
              <a:ahLst/>
              <a:cxnLst/>
              <a:rect r="r" b="b" t="t" l="l"/>
              <a:pathLst>
                <a:path h="592963" w="592963">
                  <a:moveTo>
                    <a:pt x="0" y="110744"/>
                  </a:moveTo>
                  <a:cubicBezTo>
                    <a:pt x="0" y="49530"/>
                    <a:pt x="49530" y="0"/>
                    <a:pt x="110744" y="0"/>
                  </a:cubicBezTo>
                  <a:lnTo>
                    <a:pt x="482219" y="0"/>
                  </a:lnTo>
                  <a:cubicBezTo>
                    <a:pt x="543306" y="0"/>
                    <a:pt x="592963" y="49530"/>
                    <a:pt x="592963" y="110744"/>
                  </a:cubicBezTo>
                  <a:lnTo>
                    <a:pt x="592963" y="482219"/>
                  </a:lnTo>
                  <a:cubicBezTo>
                    <a:pt x="592963" y="543306"/>
                    <a:pt x="543433" y="592963"/>
                    <a:pt x="482219" y="592963"/>
                  </a:cubicBezTo>
                  <a:lnTo>
                    <a:pt x="110744" y="592963"/>
                  </a:lnTo>
                  <a:cubicBezTo>
                    <a:pt x="49530" y="592963"/>
                    <a:pt x="0" y="543306"/>
                    <a:pt x="0" y="482219"/>
                  </a:cubicBezTo>
                  <a:close/>
                </a:path>
              </a:pathLst>
            </a:custGeom>
            <a:solidFill>
              <a:srgbClr val="31136C"/>
            </a:solidFill>
          </p:spPr>
        </p:sp>
        <p:sp>
          <p:nvSpPr>
            <p:cNvPr name="Freeform 61" id="61"/>
            <p:cNvSpPr/>
            <p:nvPr/>
          </p:nvSpPr>
          <p:spPr>
            <a:xfrm flipH="false" flipV="false" rot="0">
              <a:off x="0" y="0"/>
              <a:ext cx="605663" cy="605663"/>
            </a:xfrm>
            <a:custGeom>
              <a:avLst/>
              <a:gdLst/>
              <a:ahLst/>
              <a:cxnLst/>
              <a:rect r="r" b="b" t="t" l="l"/>
              <a:pathLst>
                <a:path h="605663" w="605663">
                  <a:moveTo>
                    <a:pt x="0" y="117094"/>
                  </a:moveTo>
                  <a:cubicBezTo>
                    <a:pt x="0" y="52451"/>
                    <a:pt x="52451" y="0"/>
                    <a:pt x="117094" y="0"/>
                  </a:cubicBezTo>
                  <a:lnTo>
                    <a:pt x="488569" y="0"/>
                  </a:lnTo>
                  <a:lnTo>
                    <a:pt x="488569" y="6350"/>
                  </a:lnTo>
                  <a:lnTo>
                    <a:pt x="488569" y="0"/>
                  </a:lnTo>
                  <a:lnTo>
                    <a:pt x="488569" y="6350"/>
                  </a:lnTo>
                  <a:lnTo>
                    <a:pt x="488569" y="0"/>
                  </a:lnTo>
                  <a:cubicBezTo>
                    <a:pt x="553212" y="0"/>
                    <a:pt x="605663" y="52451"/>
                    <a:pt x="605663" y="117094"/>
                  </a:cubicBezTo>
                  <a:lnTo>
                    <a:pt x="605663" y="488569"/>
                  </a:lnTo>
                  <a:lnTo>
                    <a:pt x="599313" y="488569"/>
                  </a:lnTo>
                  <a:lnTo>
                    <a:pt x="605663" y="488569"/>
                  </a:lnTo>
                  <a:cubicBezTo>
                    <a:pt x="605663" y="553212"/>
                    <a:pt x="553212" y="605663"/>
                    <a:pt x="488569" y="605663"/>
                  </a:cubicBezTo>
                  <a:lnTo>
                    <a:pt x="488569" y="599313"/>
                  </a:lnTo>
                  <a:lnTo>
                    <a:pt x="488569" y="605663"/>
                  </a:lnTo>
                  <a:lnTo>
                    <a:pt x="117094" y="605663"/>
                  </a:lnTo>
                  <a:lnTo>
                    <a:pt x="117094" y="599313"/>
                  </a:lnTo>
                  <a:lnTo>
                    <a:pt x="117094" y="605663"/>
                  </a:lnTo>
                  <a:cubicBezTo>
                    <a:pt x="52451" y="605663"/>
                    <a:pt x="0" y="553212"/>
                    <a:pt x="0" y="488569"/>
                  </a:cubicBezTo>
                  <a:lnTo>
                    <a:pt x="0" y="117094"/>
                  </a:lnTo>
                  <a:lnTo>
                    <a:pt x="6350" y="117094"/>
                  </a:lnTo>
                  <a:lnTo>
                    <a:pt x="0" y="117094"/>
                  </a:lnTo>
                  <a:moveTo>
                    <a:pt x="12700" y="117094"/>
                  </a:moveTo>
                  <a:lnTo>
                    <a:pt x="12700" y="488569"/>
                  </a:lnTo>
                  <a:lnTo>
                    <a:pt x="6350" y="488569"/>
                  </a:lnTo>
                  <a:lnTo>
                    <a:pt x="12700" y="488569"/>
                  </a:lnTo>
                  <a:cubicBezTo>
                    <a:pt x="12700" y="546227"/>
                    <a:pt x="59436" y="592963"/>
                    <a:pt x="117094" y="592963"/>
                  </a:cubicBezTo>
                  <a:lnTo>
                    <a:pt x="488569" y="592963"/>
                  </a:lnTo>
                  <a:cubicBezTo>
                    <a:pt x="546227" y="592963"/>
                    <a:pt x="592963" y="546227"/>
                    <a:pt x="592963" y="488569"/>
                  </a:cubicBezTo>
                  <a:lnTo>
                    <a:pt x="592963" y="117094"/>
                  </a:lnTo>
                  <a:lnTo>
                    <a:pt x="599313" y="117094"/>
                  </a:lnTo>
                  <a:lnTo>
                    <a:pt x="592963" y="117094"/>
                  </a:lnTo>
                  <a:cubicBezTo>
                    <a:pt x="592963" y="59436"/>
                    <a:pt x="546227" y="12700"/>
                    <a:pt x="488569" y="12700"/>
                  </a:cubicBezTo>
                  <a:lnTo>
                    <a:pt x="117094" y="12700"/>
                  </a:lnTo>
                  <a:lnTo>
                    <a:pt x="117094" y="6350"/>
                  </a:lnTo>
                  <a:lnTo>
                    <a:pt x="117094" y="12700"/>
                  </a:lnTo>
                  <a:cubicBezTo>
                    <a:pt x="59436" y="12700"/>
                    <a:pt x="12700" y="59436"/>
                    <a:pt x="12700" y="117094"/>
                  </a:cubicBezTo>
                  <a:close/>
                </a:path>
              </a:pathLst>
            </a:custGeom>
            <a:solidFill>
              <a:srgbClr val="4A2C85"/>
            </a:solidFill>
          </p:spPr>
        </p:sp>
      </p:grpSp>
      <p:grpSp>
        <p:nvGrpSpPr>
          <p:cNvPr name="Group 62" id="62"/>
          <p:cNvGrpSpPr/>
          <p:nvPr/>
        </p:nvGrpSpPr>
        <p:grpSpPr>
          <a:xfrm rot="0">
            <a:off x="766019" y="7370415"/>
            <a:ext cx="296466" cy="370583"/>
            <a:chOff x="0" y="0"/>
            <a:chExt cx="395288" cy="494110"/>
          </a:xfrm>
        </p:grpSpPr>
        <p:sp>
          <p:nvSpPr>
            <p:cNvPr name="Freeform 63" id="63"/>
            <p:cNvSpPr/>
            <p:nvPr/>
          </p:nvSpPr>
          <p:spPr>
            <a:xfrm flipH="false" flipV="false" rot="0">
              <a:off x="0" y="0"/>
              <a:ext cx="395288" cy="494110"/>
            </a:xfrm>
            <a:custGeom>
              <a:avLst/>
              <a:gdLst/>
              <a:ahLst/>
              <a:cxnLst/>
              <a:rect r="r" b="b" t="t" l="l"/>
              <a:pathLst>
                <a:path h="494110" w="395288">
                  <a:moveTo>
                    <a:pt x="0" y="0"/>
                  </a:moveTo>
                  <a:lnTo>
                    <a:pt x="395288" y="0"/>
                  </a:lnTo>
                  <a:lnTo>
                    <a:pt x="395288" y="494110"/>
                  </a:lnTo>
                  <a:lnTo>
                    <a:pt x="0" y="494110"/>
                  </a:lnTo>
                  <a:close/>
                </a:path>
              </a:pathLst>
            </a:custGeom>
            <a:solidFill>
              <a:srgbClr val="000000">
                <a:alpha val="0"/>
              </a:srgbClr>
            </a:solidFill>
          </p:spPr>
        </p:sp>
        <p:sp>
          <p:nvSpPr>
            <p:cNvPr name="TextBox 64" id="64"/>
            <p:cNvSpPr txBox="true"/>
            <p:nvPr/>
          </p:nvSpPr>
          <p:spPr>
            <a:xfrm>
              <a:off x="0" y="38100"/>
              <a:ext cx="395288" cy="456010"/>
            </a:xfrm>
            <a:prstGeom prst="rect">
              <a:avLst/>
            </a:prstGeom>
          </p:spPr>
          <p:txBody>
            <a:bodyPr anchor="t" rtlCol="false" tIns="0" lIns="0" bIns="0" rIns="0"/>
            <a:lstStyle/>
            <a:p>
              <a:pPr algn="ctr">
                <a:lnSpc>
                  <a:spcPts val="2312"/>
                </a:lnSpc>
              </a:pPr>
              <a:r>
                <a:rPr lang="en-US" sz="2312">
                  <a:solidFill>
                    <a:srgbClr val="DCD7E5"/>
                  </a:solidFill>
                  <a:latin typeface="Montserrat"/>
                  <a:ea typeface="Montserrat"/>
                  <a:cs typeface="Montserrat"/>
                  <a:sym typeface="Montserrat"/>
                </a:rPr>
                <a:t>4</a:t>
              </a:r>
            </a:p>
          </p:txBody>
        </p:sp>
      </p:grpSp>
      <p:grpSp>
        <p:nvGrpSpPr>
          <p:cNvPr name="Group 65" id="65"/>
          <p:cNvGrpSpPr/>
          <p:nvPr/>
        </p:nvGrpSpPr>
        <p:grpSpPr>
          <a:xfrm rot="0">
            <a:off x="1902768" y="7287220"/>
            <a:ext cx="4538027" cy="330250"/>
            <a:chOff x="0" y="0"/>
            <a:chExt cx="5658048" cy="411758"/>
          </a:xfrm>
        </p:grpSpPr>
        <p:sp>
          <p:nvSpPr>
            <p:cNvPr name="Freeform 66" id="66"/>
            <p:cNvSpPr/>
            <p:nvPr/>
          </p:nvSpPr>
          <p:spPr>
            <a:xfrm flipH="false" flipV="false" rot="0">
              <a:off x="0" y="0"/>
              <a:ext cx="5658048" cy="411758"/>
            </a:xfrm>
            <a:custGeom>
              <a:avLst/>
              <a:gdLst/>
              <a:ahLst/>
              <a:cxnLst/>
              <a:rect r="r" b="b" t="t" l="l"/>
              <a:pathLst>
                <a:path h="411758" w="5658048">
                  <a:moveTo>
                    <a:pt x="0" y="0"/>
                  </a:moveTo>
                  <a:lnTo>
                    <a:pt x="5658048" y="0"/>
                  </a:lnTo>
                  <a:lnTo>
                    <a:pt x="5658048" y="411758"/>
                  </a:lnTo>
                  <a:lnTo>
                    <a:pt x="0" y="411758"/>
                  </a:lnTo>
                  <a:close/>
                </a:path>
              </a:pathLst>
            </a:custGeom>
            <a:solidFill>
              <a:srgbClr val="000000">
                <a:alpha val="0"/>
              </a:srgbClr>
            </a:solidFill>
          </p:spPr>
        </p:sp>
        <p:sp>
          <p:nvSpPr>
            <p:cNvPr name="TextBox 67" id="67"/>
            <p:cNvSpPr txBox="true"/>
            <p:nvPr/>
          </p:nvSpPr>
          <p:spPr>
            <a:xfrm>
              <a:off x="0" y="-9525"/>
              <a:ext cx="5658048" cy="421283"/>
            </a:xfrm>
            <a:prstGeom prst="rect">
              <a:avLst/>
            </a:prstGeom>
          </p:spPr>
          <p:txBody>
            <a:bodyPr anchor="t" rtlCol="false" tIns="0" lIns="0" bIns="0" rIns="0"/>
            <a:lstStyle/>
            <a:p>
              <a:pPr algn="l">
                <a:lnSpc>
                  <a:spcPts val="2375"/>
                </a:lnSpc>
              </a:pPr>
              <a:r>
                <a:rPr lang="en-US" sz="1937" b="true">
                  <a:solidFill>
                    <a:srgbClr val="DCD7E5"/>
                  </a:solidFill>
                  <a:latin typeface="Montserrat Bold"/>
                  <a:ea typeface="Montserrat Bold"/>
                  <a:cs typeface="Montserrat Bold"/>
                  <a:sym typeface="Montserrat Bold"/>
                </a:rPr>
                <a:t>Outlier Detection and Treatment</a:t>
              </a:r>
            </a:p>
          </p:txBody>
        </p:sp>
      </p:grpSp>
      <p:grpSp>
        <p:nvGrpSpPr>
          <p:cNvPr name="Group 68" id="68"/>
          <p:cNvGrpSpPr/>
          <p:nvPr/>
        </p:nvGrpSpPr>
        <p:grpSpPr>
          <a:xfrm rot="0">
            <a:off x="1902767" y="7736086"/>
            <a:ext cx="8835330" cy="316111"/>
            <a:chOff x="0" y="0"/>
            <a:chExt cx="11780440" cy="421482"/>
          </a:xfrm>
        </p:grpSpPr>
        <p:sp>
          <p:nvSpPr>
            <p:cNvPr name="Freeform 69" id="69"/>
            <p:cNvSpPr/>
            <p:nvPr/>
          </p:nvSpPr>
          <p:spPr>
            <a:xfrm flipH="false" flipV="false" rot="0">
              <a:off x="0" y="0"/>
              <a:ext cx="11780440" cy="421482"/>
            </a:xfrm>
            <a:custGeom>
              <a:avLst/>
              <a:gdLst/>
              <a:ahLst/>
              <a:cxnLst/>
              <a:rect r="r" b="b" t="t" l="l"/>
              <a:pathLst>
                <a:path h="421482" w="11780440">
                  <a:moveTo>
                    <a:pt x="0" y="0"/>
                  </a:moveTo>
                  <a:lnTo>
                    <a:pt x="11780440" y="0"/>
                  </a:lnTo>
                  <a:lnTo>
                    <a:pt x="11780440" y="421482"/>
                  </a:lnTo>
                  <a:lnTo>
                    <a:pt x="0" y="421482"/>
                  </a:lnTo>
                  <a:close/>
                </a:path>
              </a:pathLst>
            </a:custGeom>
            <a:solidFill>
              <a:srgbClr val="000000">
                <a:alpha val="0"/>
              </a:srgbClr>
            </a:solidFill>
          </p:spPr>
        </p:sp>
        <p:sp>
          <p:nvSpPr>
            <p:cNvPr name="TextBox 70" id="70"/>
            <p:cNvSpPr txBox="true"/>
            <p:nvPr/>
          </p:nvSpPr>
          <p:spPr>
            <a:xfrm>
              <a:off x="0" y="-66675"/>
              <a:ext cx="11780440" cy="488157"/>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Outlier detection conducted using IQR and Z-score methods. No significant outliers found.</a:t>
              </a:r>
            </a:p>
          </p:txBody>
        </p:sp>
      </p:grpSp>
      <p:grpSp>
        <p:nvGrpSpPr>
          <p:cNvPr name="Group 71" id="71"/>
          <p:cNvGrpSpPr/>
          <p:nvPr/>
        </p:nvGrpSpPr>
        <p:grpSpPr>
          <a:xfrm rot="0">
            <a:off x="1108025" y="8877895"/>
            <a:ext cx="593080" cy="28575"/>
            <a:chOff x="0" y="0"/>
            <a:chExt cx="790773" cy="38100"/>
          </a:xfrm>
        </p:grpSpPr>
        <p:sp>
          <p:nvSpPr>
            <p:cNvPr name="Freeform 72" id="72"/>
            <p:cNvSpPr/>
            <p:nvPr/>
          </p:nvSpPr>
          <p:spPr>
            <a:xfrm flipH="false" flipV="false" rot="0">
              <a:off x="0" y="0"/>
              <a:ext cx="790829" cy="38100"/>
            </a:xfrm>
            <a:custGeom>
              <a:avLst/>
              <a:gdLst/>
              <a:ahLst/>
              <a:cxnLst/>
              <a:rect r="r" b="b" t="t" l="l"/>
              <a:pathLst>
                <a:path h="38100" w="790829">
                  <a:moveTo>
                    <a:pt x="0" y="19050"/>
                  </a:moveTo>
                  <a:cubicBezTo>
                    <a:pt x="0" y="8509"/>
                    <a:pt x="8509" y="0"/>
                    <a:pt x="19050" y="0"/>
                  </a:cubicBezTo>
                  <a:lnTo>
                    <a:pt x="771779" y="0"/>
                  </a:lnTo>
                  <a:cubicBezTo>
                    <a:pt x="782320" y="0"/>
                    <a:pt x="790829" y="8509"/>
                    <a:pt x="790829" y="19050"/>
                  </a:cubicBezTo>
                  <a:cubicBezTo>
                    <a:pt x="790829" y="29591"/>
                    <a:pt x="782193" y="38100"/>
                    <a:pt x="771779" y="38100"/>
                  </a:cubicBezTo>
                  <a:lnTo>
                    <a:pt x="19050" y="38100"/>
                  </a:lnTo>
                  <a:cubicBezTo>
                    <a:pt x="8509" y="38100"/>
                    <a:pt x="0" y="29591"/>
                    <a:pt x="0" y="19050"/>
                  </a:cubicBezTo>
                  <a:close/>
                </a:path>
              </a:pathLst>
            </a:custGeom>
            <a:solidFill>
              <a:srgbClr val="4A2C85"/>
            </a:solidFill>
          </p:spPr>
        </p:sp>
      </p:grpSp>
      <p:grpSp>
        <p:nvGrpSpPr>
          <p:cNvPr name="Group 73" id="73"/>
          <p:cNvGrpSpPr/>
          <p:nvPr/>
        </p:nvGrpSpPr>
        <p:grpSpPr>
          <a:xfrm rot="0">
            <a:off x="687140" y="8665071"/>
            <a:ext cx="454224" cy="454224"/>
            <a:chOff x="0" y="0"/>
            <a:chExt cx="605632" cy="605632"/>
          </a:xfrm>
        </p:grpSpPr>
        <p:sp>
          <p:nvSpPr>
            <p:cNvPr name="Freeform 74" id="74"/>
            <p:cNvSpPr/>
            <p:nvPr/>
          </p:nvSpPr>
          <p:spPr>
            <a:xfrm flipH="false" flipV="false" rot="0">
              <a:off x="6350" y="6350"/>
              <a:ext cx="592963" cy="592963"/>
            </a:xfrm>
            <a:custGeom>
              <a:avLst/>
              <a:gdLst/>
              <a:ahLst/>
              <a:cxnLst/>
              <a:rect r="r" b="b" t="t" l="l"/>
              <a:pathLst>
                <a:path h="592963" w="592963">
                  <a:moveTo>
                    <a:pt x="0" y="110744"/>
                  </a:moveTo>
                  <a:cubicBezTo>
                    <a:pt x="0" y="49530"/>
                    <a:pt x="49530" y="0"/>
                    <a:pt x="110744" y="0"/>
                  </a:cubicBezTo>
                  <a:lnTo>
                    <a:pt x="482219" y="0"/>
                  </a:lnTo>
                  <a:cubicBezTo>
                    <a:pt x="543306" y="0"/>
                    <a:pt x="592963" y="49530"/>
                    <a:pt x="592963" y="110744"/>
                  </a:cubicBezTo>
                  <a:lnTo>
                    <a:pt x="592963" y="482219"/>
                  </a:lnTo>
                  <a:cubicBezTo>
                    <a:pt x="592963" y="543306"/>
                    <a:pt x="543433" y="592963"/>
                    <a:pt x="482219" y="592963"/>
                  </a:cubicBezTo>
                  <a:lnTo>
                    <a:pt x="110744" y="592963"/>
                  </a:lnTo>
                  <a:cubicBezTo>
                    <a:pt x="49530" y="592963"/>
                    <a:pt x="0" y="543306"/>
                    <a:pt x="0" y="482219"/>
                  </a:cubicBezTo>
                  <a:close/>
                </a:path>
              </a:pathLst>
            </a:custGeom>
            <a:solidFill>
              <a:srgbClr val="31136C"/>
            </a:solidFill>
          </p:spPr>
        </p:sp>
        <p:sp>
          <p:nvSpPr>
            <p:cNvPr name="Freeform 75" id="75"/>
            <p:cNvSpPr/>
            <p:nvPr/>
          </p:nvSpPr>
          <p:spPr>
            <a:xfrm flipH="false" flipV="false" rot="0">
              <a:off x="0" y="0"/>
              <a:ext cx="605663" cy="605663"/>
            </a:xfrm>
            <a:custGeom>
              <a:avLst/>
              <a:gdLst/>
              <a:ahLst/>
              <a:cxnLst/>
              <a:rect r="r" b="b" t="t" l="l"/>
              <a:pathLst>
                <a:path h="605663" w="605663">
                  <a:moveTo>
                    <a:pt x="0" y="117094"/>
                  </a:moveTo>
                  <a:cubicBezTo>
                    <a:pt x="0" y="52451"/>
                    <a:pt x="52451" y="0"/>
                    <a:pt x="117094" y="0"/>
                  </a:cubicBezTo>
                  <a:lnTo>
                    <a:pt x="488569" y="0"/>
                  </a:lnTo>
                  <a:lnTo>
                    <a:pt x="488569" y="6350"/>
                  </a:lnTo>
                  <a:lnTo>
                    <a:pt x="488569" y="0"/>
                  </a:lnTo>
                  <a:lnTo>
                    <a:pt x="488569" y="6350"/>
                  </a:lnTo>
                  <a:lnTo>
                    <a:pt x="488569" y="0"/>
                  </a:lnTo>
                  <a:cubicBezTo>
                    <a:pt x="553212" y="0"/>
                    <a:pt x="605663" y="52451"/>
                    <a:pt x="605663" y="117094"/>
                  </a:cubicBezTo>
                  <a:lnTo>
                    <a:pt x="605663" y="488569"/>
                  </a:lnTo>
                  <a:lnTo>
                    <a:pt x="599313" y="488569"/>
                  </a:lnTo>
                  <a:lnTo>
                    <a:pt x="605663" y="488569"/>
                  </a:lnTo>
                  <a:cubicBezTo>
                    <a:pt x="605663" y="553212"/>
                    <a:pt x="553212" y="605663"/>
                    <a:pt x="488569" y="605663"/>
                  </a:cubicBezTo>
                  <a:lnTo>
                    <a:pt x="488569" y="599313"/>
                  </a:lnTo>
                  <a:lnTo>
                    <a:pt x="488569" y="605663"/>
                  </a:lnTo>
                  <a:lnTo>
                    <a:pt x="117094" y="605663"/>
                  </a:lnTo>
                  <a:lnTo>
                    <a:pt x="117094" y="599313"/>
                  </a:lnTo>
                  <a:lnTo>
                    <a:pt x="117094" y="605663"/>
                  </a:lnTo>
                  <a:cubicBezTo>
                    <a:pt x="52451" y="605663"/>
                    <a:pt x="0" y="553212"/>
                    <a:pt x="0" y="488569"/>
                  </a:cubicBezTo>
                  <a:lnTo>
                    <a:pt x="0" y="117094"/>
                  </a:lnTo>
                  <a:lnTo>
                    <a:pt x="6350" y="117094"/>
                  </a:lnTo>
                  <a:lnTo>
                    <a:pt x="0" y="117094"/>
                  </a:lnTo>
                  <a:moveTo>
                    <a:pt x="12700" y="117094"/>
                  </a:moveTo>
                  <a:lnTo>
                    <a:pt x="12700" y="488569"/>
                  </a:lnTo>
                  <a:lnTo>
                    <a:pt x="6350" y="488569"/>
                  </a:lnTo>
                  <a:lnTo>
                    <a:pt x="12700" y="488569"/>
                  </a:lnTo>
                  <a:cubicBezTo>
                    <a:pt x="12700" y="546227"/>
                    <a:pt x="59436" y="592963"/>
                    <a:pt x="117094" y="592963"/>
                  </a:cubicBezTo>
                  <a:lnTo>
                    <a:pt x="488569" y="592963"/>
                  </a:lnTo>
                  <a:cubicBezTo>
                    <a:pt x="546227" y="592963"/>
                    <a:pt x="592963" y="546227"/>
                    <a:pt x="592963" y="488569"/>
                  </a:cubicBezTo>
                  <a:lnTo>
                    <a:pt x="592963" y="117094"/>
                  </a:lnTo>
                  <a:lnTo>
                    <a:pt x="599313" y="117094"/>
                  </a:lnTo>
                  <a:lnTo>
                    <a:pt x="592963" y="117094"/>
                  </a:lnTo>
                  <a:cubicBezTo>
                    <a:pt x="592963" y="59436"/>
                    <a:pt x="546227" y="12700"/>
                    <a:pt x="488569" y="12700"/>
                  </a:cubicBezTo>
                  <a:lnTo>
                    <a:pt x="117094" y="12700"/>
                  </a:lnTo>
                  <a:lnTo>
                    <a:pt x="117094" y="6350"/>
                  </a:lnTo>
                  <a:lnTo>
                    <a:pt x="117094" y="12700"/>
                  </a:lnTo>
                  <a:cubicBezTo>
                    <a:pt x="59436" y="12700"/>
                    <a:pt x="12700" y="59436"/>
                    <a:pt x="12700" y="117094"/>
                  </a:cubicBezTo>
                  <a:close/>
                </a:path>
              </a:pathLst>
            </a:custGeom>
            <a:solidFill>
              <a:srgbClr val="4A2C85"/>
            </a:solidFill>
          </p:spPr>
        </p:sp>
      </p:grpSp>
      <p:grpSp>
        <p:nvGrpSpPr>
          <p:cNvPr name="Group 76" id="76"/>
          <p:cNvGrpSpPr/>
          <p:nvPr/>
        </p:nvGrpSpPr>
        <p:grpSpPr>
          <a:xfrm rot="0">
            <a:off x="766019" y="8706891"/>
            <a:ext cx="296466" cy="370583"/>
            <a:chOff x="0" y="0"/>
            <a:chExt cx="395288" cy="494110"/>
          </a:xfrm>
        </p:grpSpPr>
        <p:sp>
          <p:nvSpPr>
            <p:cNvPr name="Freeform 77" id="77"/>
            <p:cNvSpPr/>
            <p:nvPr/>
          </p:nvSpPr>
          <p:spPr>
            <a:xfrm flipH="false" flipV="false" rot="0">
              <a:off x="0" y="0"/>
              <a:ext cx="395288" cy="494110"/>
            </a:xfrm>
            <a:custGeom>
              <a:avLst/>
              <a:gdLst/>
              <a:ahLst/>
              <a:cxnLst/>
              <a:rect r="r" b="b" t="t" l="l"/>
              <a:pathLst>
                <a:path h="494110" w="395288">
                  <a:moveTo>
                    <a:pt x="0" y="0"/>
                  </a:moveTo>
                  <a:lnTo>
                    <a:pt x="395288" y="0"/>
                  </a:lnTo>
                  <a:lnTo>
                    <a:pt x="395288" y="494110"/>
                  </a:lnTo>
                  <a:lnTo>
                    <a:pt x="0" y="494110"/>
                  </a:lnTo>
                  <a:close/>
                </a:path>
              </a:pathLst>
            </a:custGeom>
            <a:solidFill>
              <a:srgbClr val="000000">
                <a:alpha val="0"/>
              </a:srgbClr>
            </a:solidFill>
          </p:spPr>
        </p:sp>
        <p:sp>
          <p:nvSpPr>
            <p:cNvPr name="TextBox 78" id="78"/>
            <p:cNvSpPr txBox="true"/>
            <p:nvPr/>
          </p:nvSpPr>
          <p:spPr>
            <a:xfrm>
              <a:off x="0" y="38100"/>
              <a:ext cx="395288" cy="456010"/>
            </a:xfrm>
            <a:prstGeom prst="rect">
              <a:avLst/>
            </a:prstGeom>
          </p:spPr>
          <p:txBody>
            <a:bodyPr anchor="t" rtlCol="false" tIns="0" lIns="0" bIns="0" rIns="0"/>
            <a:lstStyle/>
            <a:p>
              <a:pPr algn="ctr">
                <a:lnSpc>
                  <a:spcPts val="2312"/>
                </a:lnSpc>
              </a:pPr>
              <a:r>
                <a:rPr lang="en-US" sz="2312">
                  <a:solidFill>
                    <a:srgbClr val="DCD7E5"/>
                  </a:solidFill>
                  <a:latin typeface="Montserrat"/>
                  <a:ea typeface="Montserrat"/>
                  <a:cs typeface="Montserrat"/>
                  <a:sym typeface="Montserrat"/>
                </a:rPr>
                <a:t>5</a:t>
              </a:r>
            </a:p>
          </p:txBody>
        </p:sp>
      </p:grpSp>
      <p:grpSp>
        <p:nvGrpSpPr>
          <p:cNvPr name="Group 79" id="79"/>
          <p:cNvGrpSpPr/>
          <p:nvPr/>
        </p:nvGrpSpPr>
        <p:grpSpPr>
          <a:xfrm rot="0">
            <a:off x="1902767" y="8570918"/>
            <a:ext cx="3064973" cy="383030"/>
            <a:chOff x="0" y="0"/>
            <a:chExt cx="3294857" cy="411758"/>
          </a:xfrm>
        </p:grpSpPr>
        <p:sp>
          <p:nvSpPr>
            <p:cNvPr name="Freeform 80" id="80"/>
            <p:cNvSpPr/>
            <p:nvPr/>
          </p:nvSpPr>
          <p:spPr>
            <a:xfrm flipH="false" flipV="false" rot="0">
              <a:off x="0" y="0"/>
              <a:ext cx="3294857" cy="411758"/>
            </a:xfrm>
            <a:custGeom>
              <a:avLst/>
              <a:gdLst/>
              <a:ahLst/>
              <a:cxnLst/>
              <a:rect r="r" b="b" t="t" l="l"/>
              <a:pathLst>
                <a:path h="411758" w="3294857">
                  <a:moveTo>
                    <a:pt x="0" y="0"/>
                  </a:moveTo>
                  <a:lnTo>
                    <a:pt x="3294857" y="0"/>
                  </a:lnTo>
                  <a:lnTo>
                    <a:pt x="3294857" y="411758"/>
                  </a:lnTo>
                  <a:lnTo>
                    <a:pt x="0" y="411758"/>
                  </a:lnTo>
                  <a:close/>
                </a:path>
              </a:pathLst>
            </a:custGeom>
            <a:solidFill>
              <a:srgbClr val="000000">
                <a:alpha val="0"/>
              </a:srgbClr>
            </a:solidFill>
          </p:spPr>
        </p:sp>
        <p:sp>
          <p:nvSpPr>
            <p:cNvPr name="TextBox 81" id="81"/>
            <p:cNvSpPr txBox="true"/>
            <p:nvPr/>
          </p:nvSpPr>
          <p:spPr>
            <a:xfrm>
              <a:off x="0" y="-9525"/>
              <a:ext cx="3294857" cy="421283"/>
            </a:xfrm>
            <a:prstGeom prst="rect">
              <a:avLst/>
            </a:prstGeom>
          </p:spPr>
          <p:txBody>
            <a:bodyPr anchor="t" rtlCol="false" tIns="0" lIns="0" bIns="0" rIns="0"/>
            <a:lstStyle/>
            <a:p>
              <a:pPr algn="l">
                <a:lnSpc>
                  <a:spcPts val="2375"/>
                </a:lnSpc>
              </a:pPr>
              <a:r>
                <a:rPr lang="en-US" sz="1937" b="true">
                  <a:solidFill>
                    <a:srgbClr val="DCD7E5"/>
                  </a:solidFill>
                  <a:latin typeface="Montserrat Bold"/>
                  <a:ea typeface="Montserrat Bold"/>
                  <a:cs typeface="Montserrat Bold"/>
                  <a:sym typeface="Montserrat Bold"/>
                </a:rPr>
                <a:t>Feature Scaling</a:t>
              </a:r>
            </a:p>
          </p:txBody>
        </p:sp>
      </p:grpSp>
      <p:grpSp>
        <p:nvGrpSpPr>
          <p:cNvPr name="Group 82" id="82"/>
          <p:cNvGrpSpPr/>
          <p:nvPr/>
        </p:nvGrpSpPr>
        <p:grpSpPr>
          <a:xfrm rot="0">
            <a:off x="1902767" y="9072562"/>
            <a:ext cx="8835330" cy="316111"/>
            <a:chOff x="0" y="0"/>
            <a:chExt cx="11780440" cy="421482"/>
          </a:xfrm>
        </p:grpSpPr>
        <p:sp>
          <p:nvSpPr>
            <p:cNvPr name="Freeform 83" id="83"/>
            <p:cNvSpPr/>
            <p:nvPr/>
          </p:nvSpPr>
          <p:spPr>
            <a:xfrm flipH="false" flipV="false" rot="0">
              <a:off x="0" y="0"/>
              <a:ext cx="11780440" cy="421482"/>
            </a:xfrm>
            <a:custGeom>
              <a:avLst/>
              <a:gdLst/>
              <a:ahLst/>
              <a:cxnLst/>
              <a:rect r="r" b="b" t="t" l="l"/>
              <a:pathLst>
                <a:path h="421482" w="11780440">
                  <a:moveTo>
                    <a:pt x="0" y="0"/>
                  </a:moveTo>
                  <a:lnTo>
                    <a:pt x="11780440" y="0"/>
                  </a:lnTo>
                  <a:lnTo>
                    <a:pt x="11780440" y="421482"/>
                  </a:lnTo>
                  <a:lnTo>
                    <a:pt x="0" y="421482"/>
                  </a:lnTo>
                  <a:close/>
                </a:path>
              </a:pathLst>
            </a:custGeom>
            <a:solidFill>
              <a:srgbClr val="000000">
                <a:alpha val="0"/>
              </a:srgbClr>
            </a:solidFill>
          </p:spPr>
        </p:sp>
        <p:sp>
          <p:nvSpPr>
            <p:cNvPr name="TextBox 84" id="84"/>
            <p:cNvSpPr txBox="true"/>
            <p:nvPr/>
          </p:nvSpPr>
          <p:spPr>
            <a:xfrm>
              <a:off x="0" y="-66675"/>
              <a:ext cx="11780440" cy="488157"/>
            </a:xfrm>
            <a:prstGeom prst="rect">
              <a:avLst/>
            </a:prstGeom>
          </p:spPr>
          <p:txBody>
            <a:bodyPr anchor="t" rtlCol="false" tIns="0" lIns="0" bIns="0" rIns="0"/>
            <a:lstStyle/>
            <a:p>
              <a:pPr algn="l">
                <a:lnSpc>
                  <a:spcPts val="2437"/>
                </a:lnSpc>
              </a:pPr>
              <a:r>
                <a:rPr lang="en-US" sz="1500">
                  <a:solidFill>
                    <a:srgbClr val="DCD7E5"/>
                  </a:solidFill>
                  <a:latin typeface="Heebo Light"/>
                  <a:ea typeface="Heebo Light"/>
                  <a:cs typeface="Heebo Light"/>
                  <a:sym typeface="Heebo Light"/>
                </a:rPr>
                <a:t>Standard Scaling applied to numerical features (mean=0, standard deviation=1).</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834045" y="2551214"/>
            <a:ext cx="6930045" cy="1110702"/>
            <a:chOff x="0" y="0"/>
            <a:chExt cx="9240060" cy="1480936"/>
          </a:xfrm>
        </p:grpSpPr>
        <p:sp>
          <p:nvSpPr>
            <p:cNvPr name="Freeform 6" id="6"/>
            <p:cNvSpPr/>
            <p:nvPr/>
          </p:nvSpPr>
          <p:spPr>
            <a:xfrm flipH="false" flipV="false" rot="0">
              <a:off x="0" y="0"/>
              <a:ext cx="9240061" cy="1480936"/>
            </a:xfrm>
            <a:custGeom>
              <a:avLst/>
              <a:gdLst/>
              <a:ahLst/>
              <a:cxnLst/>
              <a:rect r="r" b="b" t="t" l="l"/>
              <a:pathLst>
                <a:path h="1480936" w="9240061">
                  <a:moveTo>
                    <a:pt x="0" y="0"/>
                  </a:moveTo>
                  <a:lnTo>
                    <a:pt x="9240061" y="0"/>
                  </a:lnTo>
                  <a:lnTo>
                    <a:pt x="9240061" y="1480936"/>
                  </a:lnTo>
                  <a:lnTo>
                    <a:pt x="0" y="1480936"/>
                  </a:lnTo>
                  <a:close/>
                </a:path>
              </a:pathLst>
            </a:custGeom>
            <a:solidFill>
              <a:srgbClr val="000000">
                <a:alpha val="0"/>
              </a:srgbClr>
            </a:solidFill>
          </p:spPr>
        </p:sp>
        <p:sp>
          <p:nvSpPr>
            <p:cNvPr name="TextBox 7" id="7"/>
            <p:cNvSpPr txBox="true"/>
            <p:nvPr/>
          </p:nvSpPr>
          <p:spPr>
            <a:xfrm>
              <a:off x="0" y="-38100"/>
              <a:ext cx="9240060" cy="1519036"/>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4.</a:t>
              </a:r>
              <a:r>
                <a:rPr lang="en-US" sz="5562">
                  <a:solidFill>
                    <a:srgbClr val="F2F0F4"/>
                  </a:solidFill>
                  <a:latin typeface="Montserrat"/>
                  <a:ea typeface="Montserrat"/>
                  <a:cs typeface="Montserrat"/>
                  <a:sym typeface="Montserrat"/>
                </a:rPr>
                <a:t>Train/Test Split</a:t>
              </a:r>
            </a:p>
          </p:txBody>
        </p:sp>
      </p:grpSp>
      <p:grpSp>
        <p:nvGrpSpPr>
          <p:cNvPr name="Group 8" id="8"/>
          <p:cNvGrpSpPr/>
          <p:nvPr/>
        </p:nvGrpSpPr>
        <p:grpSpPr>
          <a:xfrm rot="0">
            <a:off x="987475" y="4934991"/>
            <a:ext cx="5160466" cy="293043"/>
            <a:chOff x="0" y="0"/>
            <a:chExt cx="6880622" cy="390723"/>
          </a:xfrm>
        </p:grpSpPr>
        <p:sp>
          <p:nvSpPr>
            <p:cNvPr name="Freeform 9" id="9"/>
            <p:cNvSpPr/>
            <p:nvPr/>
          </p:nvSpPr>
          <p:spPr>
            <a:xfrm flipH="false" flipV="false" rot="0">
              <a:off x="6350" y="6350"/>
              <a:ext cx="6867906" cy="378079"/>
            </a:xfrm>
            <a:custGeom>
              <a:avLst/>
              <a:gdLst/>
              <a:ahLst/>
              <a:cxnLst/>
              <a:rect r="r" b="b" t="t" l="l"/>
              <a:pathLst>
                <a:path h="378079" w="6867906">
                  <a:moveTo>
                    <a:pt x="0" y="158750"/>
                  </a:moveTo>
                  <a:cubicBezTo>
                    <a:pt x="0" y="71120"/>
                    <a:pt x="73279" y="0"/>
                    <a:pt x="163830" y="0"/>
                  </a:cubicBezTo>
                  <a:lnTo>
                    <a:pt x="6704076" y="0"/>
                  </a:lnTo>
                  <a:cubicBezTo>
                    <a:pt x="6794500" y="0"/>
                    <a:pt x="6867906" y="71120"/>
                    <a:pt x="6867906" y="158750"/>
                  </a:cubicBezTo>
                  <a:lnTo>
                    <a:pt x="6867906" y="219202"/>
                  </a:lnTo>
                  <a:cubicBezTo>
                    <a:pt x="6867906" y="306832"/>
                    <a:pt x="6794627" y="377952"/>
                    <a:pt x="6704076" y="377952"/>
                  </a:cubicBezTo>
                  <a:lnTo>
                    <a:pt x="163830" y="377952"/>
                  </a:lnTo>
                  <a:cubicBezTo>
                    <a:pt x="73279" y="378079"/>
                    <a:pt x="0" y="306959"/>
                    <a:pt x="0" y="219202"/>
                  </a:cubicBezTo>
                  <a:close/>
                </a:path>
              </a:pathLst>
            </a:custGeom>
            <a:solidFill>
              <a:srgbClr val="31136C"/>
            </a:solidFill>
          </p:spPr>
        </p:sp>
        <p:sp>
          <p:nvSpPr>
            <p:cNvPr name="Freeform 10" id="10"/>
            <p:cNvSpPr/>
            <p:nvPr/>
          </p:nvSpPr>
          <p:spPr>
            <a:xfrm flipH="false" flipV="false" rot="0">
              <a:off x="0" y="0"/>
              <a:ext cx="6880606" cy="390652"/>
            </a:xfrm>
            <a:custGeom>
              <a:avLst/>
              <a:gdLst/>
              <a:ahLst/>
              <a:cxnLst/>
              <a:rect r="r" b="b" t="t" l="l"/>
              <a:pathLst>
                <a:path h="390652" w="6880606">
                  <a:moveTo>
                    <a:pt x="0" y="165100"/>
                  </a:moveTo>
                  <a:cubicBezTo>
                    <a:pt x="0" y="73787"/>
                    <a:pt x="76327" y="0"/>
                    <a:pt x="170180" y="0"/>
                  </a:cubicBezTo>
                  <a:lnTo>
                    <a:pt x="6710426" y="0"/>
                  </a:lnTo>
                  <a:lnTo>
                    <a:pt x="6710426" y="6350"/>
                  </a:lnTo>
                  <a:lnTo>
                    <a:pt x="6710426" y="0"/>
                  </a:lnTo>
                  <a:cubicBezTo>
                    <a:pt x="6804279" y="0"/>
                    <a:pt x="6880606" y="73787"/>
                    <a:pt x="6880606" y="165100"/>
                  </a:cubicBezTo>
                  <a:lnTo>
                    <a:pt x="6874256" y="165100"/>
                  </a:lnTo>
                  <a:lnTo>
                    <a:pt x="6880606" y="165100"/>
                  </a:lnTo>
                  <a:lnTo>
                    <a:pt x="6880606" y="225552"/>
                  </a:lnTo>
                  <a:lnTo>
                    <a:pt x="6874256" y="225552"/>
                  </a:lnTo>
                  <a:lnTo>
                    <a:pt x="6880606" y="225552"/>
                  </a:lnTo>
                  <a:cubicBezTo>
                    <a:pt x="6880606" y="316992"/>
                    <a:pt x="6804279" y="390652"/>
                    <a:pt x="6710426" y="390652"/>
                  </a:cubicBezTo>
                  <a:lnTo>
                    <a:pt x="6710426" y="384302"/>
                  </a:lnTo>
                  <a:lnTo>
                    <a:pt x="6710426" y="390652"/>
                  </a:lnTo>
                  <a:lnTo>
                    <a:pt x="170180" y="390652"/>
                  </a:lnTo>
                  <a:lnTo>
                    <a:pt x="170180" y="384302"/>
                  </a:lnTo>
                  <a:lnTo>
                    <a:pt x="170180" y="390652"/>
                  </a:lnTo>
                  <a:cubicBezTo>
                    <a:pt x="76327" y="390652"/>
                    <a:pt x="0" y="316865"/>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180" y="377952"/>
                  </a:cubicBezTo>
                  <a:lnTo>
                    <a:pt x="6710426" y="377952"/>
                  </a:lnTo>
                  <a:cubicBezTo>
                    <a:pt x="6797548" y="377952"/>
                    <a:pt x="6867906" y="309499"/>
                    <a:pt x="6867906" y="225552"/>
                  </a:cubicBezTo>
                  <a:lnTo>
                    <a:pt x="6867906" y="165100"/>
                  </a:lnTo>
                  <a:cubicBezTo>
                    <a:pt x="6867906" y="81153"/>
                    <a:pt x="6797548" y="12700"/>
                    <a:pt x="6710426" y="12700"/>
                  </a:cubicBezTo>
                  <a:lnTo>
                    <a:pt x="170180" y="12700"/>
                  </a:lnTo>
                  <a:lnTo>
                    <a:pt x="170180" y="6350"/>
                  </a:lnTo>
                  <a:lnTo>
                    <a:pt x="170180" y="12700"/>
                  </a:lnTo>
                  <a:cubicBezTo>
                    <a:pt x="83058" y="12700"/>
                    <a:pt x="12700" y="81153"/>
                    <a:pt x="12700" y="165100"/>
                  </a:cubicBezTo>
                  <a:close/>
                </a:path>
              </a:pathLst>
            </a:custGeom>
            <a:solidFill>
              <a:srgbClr val="4A2C85"/>
            </a:solidFill>
          </p:spPr>
        </p:sp>
      </p:grpSp>
      <p:grpSp>
        <p:nvGrpSpPr>
          <p:cNvPr name="Group 11" id="11"/>
          <p:cNvGrpSpPr/>
          <p:nvPr/>
        </p:nvGrpSpPr>
        <p:grpSpPr>
          <a:xfrm rot="0">
            <a:off x="992238" y="5648474"/>
            <a:ext cx="3661618" cy="457606"/>
            <a:chOff x="0" y="0"/>
            <a:chExt cx="4725392" cy="590550"/>
          </a:xfrm>
        </p:grpSpPr>
        <p:sp>
          <p:nvSpPr>
            <p:cNvPr name="Freeform 12" id="1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3" id="13"/>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Data Partition</a:t>
              </a:r>
            </a:p>
          </p:txBody>
        </p:sp>
      </p:grpSp>
      <p:grpSp>
        <p:nvGrpSpPr>
          <p:cNvPr name="Group 14" id="14"/>
          <p:cNvGrpSpPr/>
          <p:nvPr/>
        </p:nvGrpSpPr>
        <p:grpSpPr>
          <a:xfrm rot="0">
            <a:off x="992238" y="6261498"/>
            <a:ext cx="5150941" cy="1360885"/>
            <a:chOff x="0" y="0"/>
            <a:chExt cx="6867922" cy="1814513"/>
          </a:xfrm>
        </p:grpSpPr>
        <p:sp>
          <p:nvSpPr>
            <p:cNvPr name="Freeform 15" id="15"/>
            <p:cNvSpPr/>
            <p:nvPr/>
          </p:nvSpPr>
          <p:spPr>
            <a:xfrm flipH="false" flipV="false" rot="0">
              <a:off x="0" y="0"/>
              <a:ext cx="6867922" cy="1814513"/>
            </a:xfrm>
            <a:custGeom>
              <a:avLst/>
              <a:gdLst/>
              <a:ahLst/>
              <a:cxnLst/>
              <a:rect r="r" b="b" t="t" l="l"/>
              <a:pathLst>
                <a:path h="1814513" w="6867922">
                  <a:moveTo>
                    <a:pt x="0" y="0"/>
                  </a:moveTo>
                  <a:lnTo>
                    <a:pt x="6867922" y="0"/>
                  </a:lnTo>
                  <a:lnTo>
                    <a:pt x="6867922" y="1814513"/>
                  </a:lnTo>
                  <a:lnTo>
                    <a:pt x="0" y="1814513"/>
                  </a:lnTo>
                  <a:close/>
                </a:path>
              </a:pathLst>
            </a:custGeom>
            <a:solidFill>
              <a:srgbClr val="000000">
                <a:alpha val="0"/>
              </a:srgbClr>
            </a:solidFill>
          </p:spPr>
        </p:sp>
        <p:sp>
          <p:nvSpPr>
            <p:cNvPr name="TextBox 16" id="16"/>
            <p:cNvSpPr txBox="true"/>
            <p:nvPr/>
          </p:nvSpPr>
          <p:spPr>
            <a:xfrm>
              <a:off x="0" y="-85725"/>
              <a:ext cx="6867922"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Splitting the dataset into training and testing sets allows us to evaluate model performance on unseen data.</a:t>
              </a:r>
            </a:p>
          </p:txBody>
        </p:sp>
      </p:grpSp>
      <p:grpSp>
        <p:nvGrpSpPr>
          <p:cNvPr name="Group 17" id="17"/>
          <p:cNvGrpSpPr/>
          <p:nvPr/>
        </p:nvGrpSpPr>
        <p:grpSpPr>
          <a:xfrm rot="0">
            <a:off x="6563617" y="4509641"/>
            <a:ext cx="5160615" cy="293042"/>
            <a:chOff x="0" y="0"/>
            <a:chExt cx="6880820" cy="390723"/>
          </a:xfrm>
        </p:grpSpPr>
        <p:sp>
          <p:nvSpPr>
            <p:cNvPr name="Freeform 18" id="18"/>
            <p:cNvSpPr/>
            <p:nvPr/>
          </p:nvSpPr>
          <p:spPr>
            <a:xfrm flipH="false" flipV="false" rot="0">
              <a:off x="6350" y="6350"/>
              <a:ext cx="6868160" cy="378079"/>
            </a:xfrm>
            <a:custGeom>
              <a:avLst/>
              <a:gdLst/>
              <a:ahLst/>
              <a:cxnLst/>
              <a:rect r="r" b="b" t="t" l="l"/>
              <a:pathLst>
                <a:path h="378079" w="6868160">
                  <a:moveTo>
                    <a:pt x="0" y="158750"/>
                  </a:moveTo>
                  <a:cubicBezTo>
                    <a:pt x="0" y="71120"/>
                    <a:pt x="73279" y="0"/>
                    <a:pt x="163830" y="0"/>
                  </a:cubicBezTo>
                  <a:lnTo>
                    <a:pt x="6704330" y="0"/>
                  </a:lnTo>
                  <a:cubicBezTo>
                    <a:pt x="6794754" y="0"/>
                    <a:pt x="6868160" y="71120"/>
                    <a:pt x="6868160" y="158750"/>
                  </a:cubicBezTo>
                  <a:lnTo>
                    <a:pt x="6868160" y="219202"/>
                  </a:lnTo>
                  <a:cubicBezTo>
                    <a:pt x="6868160" y="306832"/>
                    <a:pt x="6794881" y="377952"/>
                    <a:pt x="6704330" y="377952"/>
                  </a:cubicBezTo>
                  <a:lnTo>
                    <a:pt x="163830" y="377952"/>
                  </a:lnTo>
                  <a:cubicBezTo>
                    <a:pt x="73279" y="378079"/>
                    <a:pt x="0" y="306959"/>
                    <a:pt x="0" y="219202"/>
                  </a:cubicBezTo>
                  <a:close/>
                </a:path>
              </a:pathLst>
            </a:custGeom>
            <a:solidFill>
              <a:srgbClr val="31136C"/>
            </a:solidFill>
          </p:spPr>
        </p:sp>
        <p:sp>
          <p:nvSpPr>
            <p:cNvPr name="Freeform 19" id="19"/>
            <p:cNvSpPr/>
            <p:nvPr/>
          </p:nvSpPr>
          <p:spPr>
            <a:xfrm flipH="false" flipV="false" rot="0">
              <a:off x="0" y="0"/>
              <a:ext cx="6880860" cy="390652"/>
            </a:xfrm>
            <a:custGeom>
              <a:avLst/>
              <a:gdLst/>
              <a:ahLst/>
              <a:cxnLst/>
              <a:rect r="r" b="b" t="t" l="l"/>
              <a:pathLst>
                <a:path h="390652" w="6880860">
                  <a:moveTo>
                    <a:pt x="0" y="165100"/>
                  </a:moveTo>
                  <a:cubicBezTo>
                    <a:pt x="0" y="73787"/>
                    <a:pt x="76327" y="0"/>
                    <a:pt x="170180" y="0"/>
                  </a:cubicBezTo>
                  <a:lnTo>
                    <a:pt x="6710680" y="0"/>
                  </a:lnTo>
                  <a:lnTo>
                    <a:pt x="6710680" y="6350"/>
                  </a:lnTo>
                  <a:lnTo>
                    <a:pt x="6710680" y="0"/>
                  </a:lnTo>
                  <a:cubicBezTo>
                    <a:pt x="6804533" y="0"/>
                    <a:pt x="6880860" y="73787"/>
                    <a:pt x="6880860" y="165100"/>
                  </a:cubicBezTo>
                  <a:lnTo>
                    <a:pt x="6874510" y="165100"/>
                  </a:lnTo>
                  <a:lnTo>
                    <a:pt x="6880860" y="165100"/>
                  </a:lnTo>
                  <a:lnTo>
                    <a:pt x="6880860" y="225552"/>
                  </a:lnTo>
                  <a:lnTo>
                    <a:pt x="6874510" y="225552"/>
                  </a:lnTo>
                  <a:lnTo>
                    <a:pt x="6880860" y="225552"/>
                  </a:lnTo>
                  <a:cubicBezTo>
                    <a:pt x="6880860" y="316992"/>
                    <a:pt x="6804533" y="390652"/>
                    <a:pt x="6710680" y="390652"/>
                  </a:cubicBezTo>
                  <a:lnTo>
                    <a:pt x="6710680" y="384302"/>
                  </a:lnTo>
                  <a:lnTo>
                    <a:pt x="6710680" y="390652"/>
                  </a:lnTo>
                  <a:lnTo>
                    <a:pt x="170180" y="390652"/>
                  </a:lnTo>
                  <a:lnTo>
                    <a:pt x="170180" y="384302"/>
                  </a:lnTo>
                  <a:lnTo>
                    <a:pt x="170180" y="390652"/>
                  </a:lnTo>
                  <a:cubicBezTo>
                    <a:pt x="76327" y="390652"/>
                    <a:pt x="0" y="316865"/>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180" y="377952"/>
                  </a:cubicBezTo>
                  <a:lnTo>
                    <a:pt x="6710680" y="377952"/>
                  </a:lnTo>
                  <a:cubicBezTo>
                    <a:pt x="6797802" y="377952"/>
                    <a:pt x="6868160" y="309499"/>
                    <a:pt x="6868160" y="225552"/>
                  </a:cubicBezTo>
                  <a:lnTo>
                    <a:pt x="6868160" y="165100"/>
                  </a:lnTo>
                  <a:cubicBezTo>
                    <a:pt x="6868160" y="81153"/>
                    <a:pt x="6797802" y="12700"/>
                    <a:pt x="6710680" y="12700"/>
                  </a:cubicBezTo>
                  <a:lnTo>
                    <a:pt x="170180" y="12700"/>
                  </a:lnTo>
                  <a:lnTo>
                    <a:pt x="170180" y="6350"/>
                  </a:lnTo>
                  <a:lnTo>
                    <a:pt x="170180" y="12700"/>
                  </a:lnTo>
                  <a:cubicBezTo>
                    <a:pt x="83058" y="12700"/>
                    <a:pt x="12700" y="81153"/>
                    <a:pt x="12700" y="165100"/>
                  </a:cubicBezTo>
                  <a:close/>
                </a:path>
              </a:pathLst>
            </a:custGeom>
            <a:solidFill>
              <a:srgbClr val="4A2C85"/>
            </a:solidFill>
          </p:spPr>
        </p:sp>
      </p:grpSp>
      <p:grpSp>
        <p:nvGrpSpPr>
          <p:cNvPr name="Group 20" id="20"/>
          <p:cNvGrpSpPr/>
          <p:nvPr/>
        </p:nvGrpSpPr>
        <p:grpSpPr>
          <a:xfrm rot="0">
            <a:off x="6568380" y="5223122"/>
            <a:ext cx="3660863" cy="457512"/>
            <a:chOff x="0" y="0"/>
            <a:chExt cx="4725392" cy="590550"/>
          </a:xfrm>
        </p:grpSpPr>
        <p:sp>
          <p:nvSpPr>
            <p:cNvPr name="Freeform 21" id="2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2" id="22"/>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Training Set</a:t>
              </a:r>
            </a:p>
          </p:txBody>
        </p:sp>
      </p:grpSp>
      <p:grpSp>
        <p:nvGrpSpPr>
          <p:cNvPr name="Group 23" id="23"/>
          <p:cNvGrpSpPr/>
          <p:nvPr/>
        </p:nvGrpSpPr>
        <p:grpSpPr>
          <a:xfrm rot="0">
            <a:off x="6568380" y="5836146"/>
            <a:ext cx="5151090" cy="1814512"/>
            <a:chOff x="0" y="0"/>
            <a:chExt cx="6868120" cy="2419350"/>
          </a:xfrm>
        </p:grpSpPr>
        <p:sp>
          <p:nvSpPr>
            <p:cNvPr name="Freeform 24" id="24"/>
            <p:cNvSpPr/>
            <p:nvPr/>
          </p:nvSpPr>
          <p:spPr>
            <a:xfrm flipH="false" flipV="false" rot="0">
              <a:off x="0" y="0"/>
              <a:ext cx="6868120" cy="2419350"/>
            </a:xfrm>
            <a:custGeom>
              <a:avLst/>
              <a:gdLst/>
              <a:ahLst/>
              <a:cxnLst/>
              <a:rect r="r" b="b" t="t" l="l"/>
              <a:pathLst>
                <a:path h="2419350" w="6868120">
                  <a:moveTo>
                    <a:pt x="0" y="0"/>
                  </a:moveTo>
                  <a:lnTo>
                    <a:pt x="6868120" y="0"/>
                  </a:lnTo>
                  <a:lnTo>
                    <a:pt x="6868120" y="2419350"/>
                  </a:lnTo>
                  <a:lnTo>
                    <a:pt x="0" y="2419350"/>
                  </a:lnTo>
                  <a:close/>
                </a:path>
              </a:pathLst>
            </a:custGeom>
            <a:solidFill>
              <a:srgbClr val="000000">
                <a:alpha val="0"/>
              </a:srgbClr>
            </a:solidFill>
          </p:spPr>
        </p:sp>
        <p:sp>
          <p:nvSpPr>
            <p:cNvPr name="TextBox 25" id="25"/>
            <p:cNvSpPr txBox="true"/>
            <p:nvPr/>
          </p:nvSpPr>
          <p:spPr>
            <a:xfrm>
              <a:off x="0" y="-85725"/>
              <a:ext cx="6868120"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The training set is used to train the machine learning model, enabling it to learn patterns and relationships from the data.</a:t>
              </a:r>
            </a:p>
          </p:txBody>
        </p:sp>
      </p:grpSp>
      <p:grpSp>
        <p:nvGrpSpPr>
          <p:cNvPr name="Group 26" id="26"/>
          <p:cNvGrpSpPr/>
          <p:nvPr/>
        </p:nvGrpSpPr>
        <p:grpSpPr>
          <a:xfrm rot="0">
            <a:off x="12139910" y="4084439"/>
            <a:ext cx="5160615" cy="293042"/>
            <a:chOff x="0" y="0"/>
            <a:chExt cx="6880820" cy="390723"/>
          </a:xfrm>
        </p:grpSpPr>
        <p:sp>
          <p:nvSpPr>
            <p:cNvPr name="Freeform 27" id="27"/>
            <p:cNvSpPr/>
            <p:nvPr/>
          </p:nvSpPr>
          <p:spPr>
            <a:xfrm flipH="false" flipV="false" rot="0">
              <a:off x="6350" y="6350"/>
              <a:ext cx="6868160" cy="378079"/>
            </a:xfrm>
            <a:custGeom>
              <a:avLst/>
              <a:gdLst/>
              <a:ahLst/>
              <a:cxnLst/>
              <a:rect r="r" b="b" t="t" l="l"/>
              <a:pathLst>
                <a:path h="378079" w="6868160">
                  <a:moveTo>
                    <a:pt x="0" y="158750"/>
                  </a:moveTo>
                  <a:cubicBezTo>
                    <a:pt x="0" y="71120"/>
                    <a:pt x="73279" y="0"/>
                    <a:pt x="163830" y="0"/>
                  </a:cubicBezTo>
                  <a:lnTo>
                    <a:pt x="6704330" y="0"/>
                  </a:lnTo>
                  <a:cubicBezTo>
                    <a:pt x="6794754" y="0"/>
                    <a:pt x="6868160" y="71120"/>
                    <a:pt x="6868160" y="158750"/>
                  </a:cubicBezTo>
                  <a:lnTo>
                    <a:pt x="6868160" y="219202"/>
                  </a:lnTo>
                  <a:cubicBezTo>
                    <a:pt x="6868160" y="306832"/>
                    <a:pt x="6794881" y="377952"/>
                    <a:pt x="6704330" y="377952"/>
                  </a:cubicBezTo>
                  <a:lnTo>
                    <a:pt x="163830" y="377952"/>
                  </a:lnTo>
                  <a:cubicBezTo>
                    <a:pt x="73279" y="378079"/>
                    <a:pt x="0" y="306959"/>
                    <a:pt x="0" y="219202"/>
                  </a:cubicBezTo>
                  <a:close/>
                </a:path>
              </a:pathLst>
            </a:custGeom>
            <a:solidFill>
              <a:srgbClr val="31136C"/>
            </a:solidFill>
          </p:spPr>
        </p:sp>
        <p:sp>
          <p:nvSpPr>
            <p:cNvPr name="Freeform 28" id="28"/>
            <p:cNvSpPr/>
            <p:nvPr/>
          </p:nvSpPr>
          <p:spPr>
            <a:xfrm flipH="false" flipV="false" rot="0">
              <a:off x="0" y="0"/>
              <a:ext cx="6880860" cy="390652"/>
            </a:xfrm>
            <a:custGeom>
              <a:avLst/>
              <a:gdLst/>
              <a:ahLst/>
              <a:cxnLst/>
              <a:rect r="r" b="b" t="t" l="l"/>
              <a:pathLst>
                <a:path h="390652" w="6880860">
                  <a:moveTo>
                    <a:pt x="0" y="165100"/>
                  </a:moveTo>
                  <a:cubicBezTo>
                    <a:pt x="0" y="73787"/>
                    <a:pt x="76327" y="0"/>
                    <a:pt x="170180" y="0"/>
                  </a:cubicBezTo>
                  <a:lnTo>
                    <a:pt x="6710680" y="0"/>
                  </a:lnTo>
                  <a:lnTo>
                    <a:pt x="6710680" y="6350"/>
                  </a:lnTo>
                  <a:lnTo>
                    <a:pt x="6710680" y="0"/>
                  </a:lnTo>
                  <a:cubicBezTo>
                    <a:pt x="6804533" y="0"/>
                    <a:pt x="6880860" y="73787"/>
                    <a:pt x="6880860" y="165100"/>
                  </a:cubicBezTo>
                  <a:lnTo>
                    <a:pt x="6874510" y="165100"/>
                  </a:lnTo>
                  <a:lnTo>
                    <a:pt x="6880860" y="165100"/>
                  </a:lnTo>
                  <a:lnTo>
                    <a:pt x="6880860" y="225552"/>
                  </a:lnTo>
                  <a:lnTo>
                    <a:pt x="6874510" y="225552"/>
                  </a:lnTo>
                  <a:lnTo>
                    <a:pt x="6880860" y="225552"/>
                  </a:lnTo>
                  <a:cubicBezTo>
                    <a:pt x="6880860" y="316992"/>
                    <a:pt x="6804533" y="390652"/>
                    <a:pt x="6710680" y="390652"/>
                  </a:cubicBezTo>
                  <a:lnTo>
                    <a:pt x="6710680" y="384302"/>
                  </a:lnTo>
                  <a:lnTo>
                    <a:pt x="6710680" y="390652"/>
                  </a:lnTo>
                  <a:lnTo>
                    <a:pt x="170180" y="390652"/>
                  </a:lnTo>
                  <a:lnTo>
                    <a:pt x="170180" y="384302"/>
                  </a:lnTo>
                  <a:lnTo>
                    <a:pt x="170180" y="390652"/>
                  </a:lnTo>
                  <a:cubicBezTo>
                    <a:pt x="76327" y="390652"/>
                    <a:pt x="0" y="316865"/>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180" y="377952"/>
                  </a:cubicBezTo>
                  <a:lnTo>
                    <a:pt x="6710680" y="377952"/>
                  </a:lnTo>
                  <a:cubicBezTo>
                    <a:pt x="6797802" y="377952"/>
                    <a:pt x="6868160" y="309499"/>
                    <a:pt x="6868160" y="225552"/>
                  </a:cubicBezTo>
                  <a:lnTo>
                    <a:pt x="6868160" y="165100"/>
                  </a:lnTo>
                  <a:cubicBezTo>
                    <a:pt x="6868160" y="81153"/>
                    <a:pt x="6797802" y="12700"/>
                    <a:pt x="6710680" y="12700"/>
                  </a:cubicBezTo>
                  <a:lnTo>
                    <a:pt x="170180" y="12700"/>
                  </a:lnTo>
                  <a:lnTo>
                    <a:pt x="170180" y="6350"/>
                  </a:lnTo>
                  <a:lnTo>
                    <a:pt x="170180" y="12700"/>
                  </a:lnTo>
                  <a:cubicBezTo>
                    <a:pt x="83058" y="12700"/>
                    <a:pt x="12700" y="81153"/>
                    <a:pt x="12700" y="165100"/>
                  </a:cubicBezTo>
                  <a:close/>
                </a:path>
              </a:pathLst>
            </a:custGeom>
            <a:solidFill>
              <a:srgbClr val="4A2C85"/>
            </a:solidFill>
          </p:spPr>
        </p:sp>
      </p:grpSp>
      <p:grpSp>
        <p:nvGrpSpPr>
          <p:cNvPr name="Group 29" id="29"/>
          <p:cNvGrpSpPr/>
          <p:nvPr/>
        </p:nvGrpSpPr>
        <p:grpSpPr>
          <a:xfrm rot="0">
            <a:off x="12144672" y="4797921"/>
            <a:ext cx="3777683" cy="472111"/>
            <a:chOff x="0" y="0"/>
            <a:chExt cx="4725392" cy="590550"/>
          </a:xfrm>
        </p:grpSpPr>
        <p:sp>
          <p:nvSpPr>
            <p:cNvPr name="Freeform 30" id="3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1" id="3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Testing Set</a:t>
              </a:r>
            </a:p>
          </p:txBody>
        </p:sp>
      </p:grpSp>
      <p:grpSp>
        <p:nvGrpSpPr>
          <p:cNvPr name="Group 32" id="32"/>
          <p:cNvGrpSpPr/>
          <p:nvPr/>
        </p:nvGrpSpPr>
        <p:grpSpPr>
          <a:xfrm rot="0">
            <a:off x="12144672" y="5410944"/>
            <a:ext cx="5151090" cy="1814512"/>
            <a:chOff x="0" y="0"/>
            <a:chExt cx="6868120" cy="2419350"/>
          </a:xfrm>
        </p:grpSpPr>
        <p:sp>
          <p:nvSpPr>
            <p:cNvPr name="Freeform 33" id="33"/>
            <p:cNvSpPr/>
            <p:nvPr/>
          </p:nvSpPr>
          <p:spPr>
            <a:xfrm flipH="false" flipV="false" rot="0">
              <a:off x="0" y="0"/>
              <a:ext cx="6868120" cy="2419350"/>
            </a:xfrm>
            <a:custGeom>
              <a:avLst/>
              <a:gdLst/>
              <a:ahLst/>
              <a:cxnLst/>
              <a:rect r="r" b="b" t="t" l="l"/>
              <a:pathLst>
                <a:path h="2419350" w="6868120">
                  <a:moveTo>
                    <a:pt x="0" y="0"/>
                  </a:moveTo>
                  <a:lnTo>
                    <a:pt x="6868120" y="0"/>
                  </a:lnTo>
                  <a:lnTo>
                    <a:pt x="6868120" y="2419350"/>
                  </a:lnTo>
                  <a:lnTo>
                    <a:pt x="0" y="2419350"/>
                  </a:lnTo>
                  <a:close/>
                </a:path>
              </a:pathLst>
            </a:custGeom>
            <a:solidFill>
              <a:srgbClr val="000000">
                <a:alpha val="0"/>
              </a:srgbClr>
            </a:solidFill>
          </p:spPr>
        </p:sp>
        <p:sp>
          <p:nvSpPr>
            <p:cNvPr name="TextBox 34" id="34"/>
            <p:cNvSpPr txBox="true"/>
            <p:nvPr/>
          </p:nvSpPr>
          <p:spPr>
            <a:xfrm>
              <a:off x="0" y="-85725"/>
              <a:ext cx="6868120"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The testing set is used to assess the model's ability to generalize to new data, providing a measure of its accuracy and predictive power.</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1200596"/>
            <a:ext cx="16619911" cy="1987002"/>
            <a:chOff x="0" y="0"/>
            <a:chExt cx="22159881" cy="2649336"/>
          </a:xfrm>
        </p:grpSpPr>
        <p:sp>
          <p:nvSpPr>
            <p:cNvPr name="Freeform 6" id="6"/>
            <p:cNvSpPr/>
            <p:nvPr/>
          </p:nvSpPr>
          <p:spPr>
            <a:xfrm flipH="false" flipV="false" rot="0">
              <a:off x="0" y="0"/>
              <a:ext cx="22159880" cy="2649336"/>
            </a:xfrm>
            <a:custGeom>
              <a:avLst/>
              <a:gdLst/>
              <a:ahLst/>
              <a:cxnLst/>
              <a:rect r="r" b="b" t="t" l="l"/>
              <a:pathLst>
                <a:path h="2649336" w="22159880">
                  <a:moveTo>
                    <a:pt x="0" y="0"/>
                  </a:moveTo>
                  <a:lnTo>
                    <a:pt x="22159880" y="0"/>
                  </a:lnTo>
                  <a:lnTo>
                    <a:pt x="22159880" y="2649336"/>
                  </a:lnTo>
                  <a:lnTo>
                    <a:pt x="0" y="2649336"/>
                  </a:lnTo>
                  <a:close/>
                </a:path>
              </a:pathLst>
            </a:custGeom>
            <a:solidFill>
              <a:srgbClr val="000000">
                <a:alpha val="0"/>
              </a:srgbClr>
            </a:solidFill>
          </p:spPr>
        </p:sp>
        <p:sp>
          <p:nvSpPr>
            <p:cNvPr name="TextBox 7" id="7"/>
            <p:cNvSpPr txBox="true"/>
            <p:nvPr/>
          </p:nvSpPr>
          <p:spPr>
            <a:xfrm>
              <a:off x="0" y="-38100"/>
              <a:ext cx="22159881" cy="2687436"/>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5.</a:t>
              </a:r>
              <a:r>
                <a:rPr lang="en-US" sz="5562">
                  <a:solidFill>
                    <a:srgbClr val="F2F0F4"/>
                  </a:solidFill>
                  <a:latin typeface="Montserrat"/>
                  <a:ea typeface="Montserrat"/>
                  <a:cs typeface="Montserrat"/>
                  <a:sym typeface="Montserrat"/>
                </a:rPr>
                <a:t>Model Selection: Choosing the Right Algorithm</a:t>
              </a:r>
            </a:p>
          </p:txBody>
        </p:sp>
      </p:grpSp>
      <p:sp>
        <p:nvSpPr>
          <p:cNvPr name="Freeform 8" id="8" descr="preencoded.png"/>
          <p:cNvSpPr/>
          <p:nvPr/>
        </p:nvSpPr>
        <p:spPr>
          <a:xfrm flipH="false" flipV="false" rot="0">
            <a:off x="992238" y="3539579"/>
            <a:ext cx="3756869" cy="2321867"/>
          </a:xfrm>
          <a:custGeom>
            <a:avLst/>
            <a:gdLst/>
            <a:ahLst/>
            <a:cxnLst/>
            <a:rect r="r" b="b" t="t" l="l"/>
            <a:pathLst>
              <a:path h="2321867" w="3756869">
                <a:moveTo>
                  <a:pt x="0" y="0"/>
                </a:moveTo>
                <a:lnTo>
                  <a:pt x="3756868" y="0"/>
                </a:lnTo>
                <a:lnTo>
                  <a:pt x="3756868" y="2321867"/>
                </a:lnTo>
                <a:lnTo>
                  <a:pt x="0" y="2321867"/>
                </a:lnTo>
                <a:lnTo>
                  <a:pt x="0" y="0"/>
                </a:lnTo>
                <a:close/>
              </a:path>
            </a:pathLst>
          </a:custGeom>
          <a:blipFill>
            <a:blip r:embed="rId4"/>
            <a:stretch>
              <a:fillRect l="0" t="-101" r="0" b="-101"/>
            </a:stretch>
          </a:blipFill>
        </p:spPr>
      </p:sp>
      <p:grpSp>
        <p:nvGrpSpPr>
          <p:cNvPr name="Group 9" id="9"/>
          <p:cNvGrpSpPr/>
          <p:nvPr/>
        </p:nvGrpSpPr>
        <p:grpSpPr>
          <a:xfrm rot="0">
            <a:off x="992238" y="6215806"/>
            <a:ext cx="3756869" cy="469510"/>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Decision Tree</a:t>
              </a:r>
            </a:p>
          </p:txBody>
        </p:sp>
      </p:grpSp>
      <p:grpSp>
        <p:nvGrpSpPr>
          <p:cNvPr name="Group 12" id="12"/>
          <p:cNvGrpSpPr/>
          <p:nvPr/>
        </p:nvGrpSpPr>
        <p:grpSpPr>
          <a:xfrm rot="0">
            <a:off x="992238" y="6828830"/>
            <a:ext cx="3756869" cy="1360885"/>
            <a:chOff x="0" y="0"/>
            <a:chExt cx="5009158" cy="1814513"/>
          </a:xfrm>
        </p:grpSpPr>
        <p:sp>
          <p:nvSpPr>
            <p:cNvPr name="Freeform 13" id="13"/>
            <p:cNvSpPr/>
            <p:nvPr/>
          </p:nvSpPr>
          <p:spPr>
            <a:xfrm flipH="false" flipV="false" rot="0">
              <a:off x="0" y="0"/>
              <a:ext cx="5009158" cy="1814513"/>
            </a:xfrm>
            <a:custGeom>
              <a:avLst/>
              <a:gdLst/>
              <a:ahLst/>
              <a:cxnLst/>
              <a:rect r="r" b="b" t="t" l="l"/>
              <a:pathLst>
                <a:path h="1814513" w="5009158">
                  <a:moveTo>
                    <a:pt x="0" y="0"/>
                  </a:moveTo>
                  <a:lnTo>
                    <a:pt x="5009158" y="0"/>
                  </a:lnTo>
                  <a:lnTo>
                    <a:pt x="5009158" y="1814513"/>
                  </a:lnTo>
                  <a:lnTo>
                    <a:pt x="0" y="1814513"/>
                  </a:lnTo>
                  <a:close/>
                </a:path>
              </a:pathLst>
            </a:custGeom>
            <a:solidFill>
              <a:srgbClr val="000000">
                <a:alpha val="0"/>
              </a:srgbClr>
            </a:solidFill>
          </p:spPr>
        </p:sp>
        <p:sp>
          <p:nvSpPr>
            <p:cNvPr name="TextBox 14" id="14"/>
            <p:cNvSpPr txBox="true"/>
            <p:nvPr/>
          </p:nvSpPr>
          <p:spPr>
            <a:xfrm>
              <a:off x="0" y="-85725"/>
              <a:ext cx="5009158"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Easy to understand, handles categorical features, but prone to overfitting.</a:t>
              </a:r>
            </a:p>
          </p:txBody>
        </p:sp>
      </p:grpSp>
      <p:sp>
        <p:nvSpPr>
          <p:cNvPr name="Freeform 15" id="15" descr="preencoded.png"/>
          <p:cNvSpPr/>
          <p:nvPr/>
        </p:nvSpPr>
        <p:spPr>
          <a:xfrm flipH="false" flipV="false" rot="0">
            <a:off x="5174308" y="3539579"/>
            <a:ext cx="3757018" cy="2321867"/>
          </a:xfrm>
          <a:custGeom>
            <a:avLst/>
            <a:gdLst/>
            <a:ahLst/>
            <a:cxnLst/>
            <a:rect r="r" b="b" t="t" l="l"/>
            <a:pathLst>
              <a:path h="2321867" w="3757018">
                <a:moveTo>
                  <a:pt x="0" y="0"/>
                </a:moveTo>
                <a:lnTo>
                  <a:pt x="3757017" y="0"/>
                </a:lnTo>
                <a:lnTo>
                  <a:pt x="3757017" y="2321867"/>
                </a:lnTo>
                <a:lnTo>
                  <a:pt x="0" y="2321867"/>
                </a:lnTo>
                <a:lnTo>
                  <a:pt x="0" y="0"/>
                </a:lnTo>
                <a:close/>
              </a:path>
            </a:pathLst>
          </a:custGeom>
          <a:blipFill>
            <a:blip r:embed="rId5"/>
            <a:stretch>
              <a:fillRect l="0" t="-103" r="0" b="-103"/>
            </a:stretch>
          </a:blipFill>
        </p:spPr>
      </p:sp>
      <p:grpSp>
        <p:nvGrpSpPr>
          <p:cNvPr name="Group 16" id="16"/>
          <p:cNvGrpSpPr/>
          <p:nvPr/>
        </p:nvGrpSpPr>
        <p:grpSpPr>
          <a:xfrm rot="0">
            <a:off x="5174308" y="6215806"/>
            <a:ext cx="3753594" cy="469101"/>
            <a:chOff x="0" y="0"/>
            <a:chExt cx="4725392" cy="590550"/>
          </a:xfrm>
        </p:grpSpPr>
        <p:sp>
          <p:nvSpPr>
            <p:cNvPr name="Freeform 17" id="1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8" id="1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Random Forest</a:t>
              </a:r>
            </a:p>
          </p:txBody>
        </p:sp>
      </p:grpSp>
      <p:grpSp>
        <p:nvGrpSpPr>
          <p:cNvPr name="Group 19" id="19"/>
          <p:cNvGrpSpPr/>
          <p:nvPr/>
        </p:nvGrpSpPr>
        <p:grpSpPr>
          <a:xfrm rot="0">
            <a:off x="5174308" y="6828830"/>
            <a:ext cx="3757018" cy="1360885"/>
            <a:chOff x="0" y="0"/>
            <a:chExt cx="5009357" cy="1814513"/>
          </a:xfrm>
        </p:grpSpPr>
        <p:sp>
          <p:nvSpPr>
            <p:cNvPr name="Freeform 20" id="20"/>
            <p:cNvSpPr/>
            <p:nvPr/>
          </p:nvSpPr>
          <p:spPr>
            <a:xfrm flipH="false" flipV="false" rot="0">
              <a:off x="0" y="0"/>
              <a:ext cx="5009357" cy="1814513"/>
            </a:xfrm>
            <a:custGeom>
              <a:avLst/>
              <a:gdLst/>
              <a:ahLst/>
              <a:cxnLst/>
              <a:rect r="r" b="b" t="t" l="l"/>
              <a:pathLst>
                <a:path h="1814513" w="5009357">
                  <a:moveTo>
                    <a:pt x="0" y="0"/>
                  </a:moveTo>
                  <a:lnTo>
                    <a:pt x="5009357" y="0"/>
                  </a:lnTo>
                  <a:lnTo>
                    <a:pt x="5009357" y="1814513"/>
                  </a:lnTo>
                  <a:lnTo>
                    <a:pt x="0" y="1814513"/>
                  </a:lnTo>
                  <a:close/>
                </a:path>
              </a:pathLst>
            </a:custGeom>
            <a:solidFill>
              <a:srgbClr val="000000">
                <a:alpha val="0"/>
              </a:srgbClr>
            </a:solidFill>
          </p:spPr>
        </p:sp>
        <p:sp>
          <p:nvSpPr>
            <p:cNvPr name="TextBox 21" id="21"/>
            <p:cNvSpPr txBox="true"/>
            <p:nvPr/>
          </p:nvSpPr>
          <p:spPr>
            <a:xfrm>
              <a:off x="0" y="-85725"/>
              <a:ext cx="5009357"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Ensemble learning, reduces overfitting, good for complex datasets.</a:t>
              </a:r>
            </a:p>
          </p:txBody>
        </p:sp>
      </p:grpSp>
      <p:sp>
        <p:nvSpPr>
          <p:cNvPr name="Freeform 22" id="22" descr="preencoded.png"/>
          <p:cNvSpPr/>
          <p:nvPr/>
        </p:nvSpPr>
        <p:spPr>
          <a:xfrm flipH="false" flipV="false" rot="0">
            <a:off x="9356526" y="3539579"/>
            <a:ext cx="3757018" cy="2321867"/>
          </a:xfrm>
          <a:custGeom>
            <a:avLst/>
            <a:gdLst/>
            <a:ahLst/>
            <a:cxnLst/>
            <a:rect r="r" b="b" t="t" l="l"/>
            <a:pathLst>
              <a:path h="2321867" w="3757018">
                <a:moveTo>
                  <a:pt x="0" y="0"/>
                </a:moveTo>
                <a:lnTo>
                  <a:pt x="3757018" y="0"/>
                </a:lnTo>
                <a:lnTo>
                  <a:pt x="3757018" y="2321867"/>
                </a:lnTo>
                <a:lnTo>
                  <a:pt x="0" y="2321867"/>
                </a:lnTo>
                <a:lnTo>
                  <a:pt x="0" y="0"/>
                </a:lnTo>
                <a:close/>
              </a:path>
            </a:pathLst>
          </a:custGeom>
          <a:blipFill>
            <a:blip r:embed="rId6"/>
            <a:stretch>
              <a:fillRect l="0" t="-103" r="0" b="-103"/>
            </a:stretch>
          </a:blipFill>
        </p:spPr>
      </p:sp>
      <p:grpSp>
        <p:nvGrpSpPr>
          <p:cNvPr name="Group 23" id="23"/>
          <p:cNvGrpSpPr/>
          <p:nvPr/>
        </p:nvGrpSpPr>
        <p:grpSpPr>
          <a:xfrm rot="0">
            <a:off x="9356526" y="6215806"/>
            <a:ext cx="3873830" cy="913367"/>
            <a:chOff x="0" y="0"/>
            <a:chExt cx="5009357" cy="1181100"/>
          </a:xfrm>
        </p:grpSpPr>
        <p:sp>
          <p:nvSpPr>
            <p:cNvPr name="Freeform 24" id="24"/>
            <p:cNvSpPr/>
            <p:nvPr/>
          </p:nvSpPr>
          <p:spPr>
            <a:xfrm flipH="false" flipV="false" rot="0">
              <a:off x="0" y="0"/>
              <a:ext cx="5009357" cy="1181100"/>
            </a:xfrm>
            <a:custGeom>
              <a:avLst/>
              <a:gdLst/>
              <a:ahLst/>
              <a:cxnLst/>
              <a:rect r="r" b="b" t="t" l="l"/>
              <a:pathLst>
                <a:path h="1181100" w="5009357">
                  <a:moveTo>
                    <a:pt x="0" y="0"/>
                  </a:moveTo>
                  <a:lnTo>
                    <a:pt x="5009357" y="0"/>
                  </a:lnTo>
                  <a:lnTo>
                    <a:pt x="5009357" y="1181100"/>
                  </a:lnTo>
                  <a:lnTo>
                    <a:pt x="0" y="1181100"/>
                  </a:lnTo>
                  <a:close/>
                </a:path>
              </a:pathLst>
            </a:custGeom>
            <a:solidFill>
              <a:srgbClr val="000000">
                <a:alpha val="0"/>
              </a:srgbClr>
            </a:solidFill>
          </p:spPr>
        </p:sp>
        <p:sp>
          <p:nvSpPr>
            <p:cNvPr name="TextBox 25" id="25"/>
            <p:cNvSpPr txBox="true"/>
            <p:nvPr/>
          </p:nvSpPr>
          <p:spPr>
            <a:xfrm>
              <a:off x="0" y="-19050"/>
              <a:ext cx="5009357" cy="120015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Support Vector Machine (SVM)</a:t>
              </a:r>
            </a:p>
          </p:txBody>
        </p:sp>
      </p:grpSp>
      <p:grpSp>
        <p:nvGrpSpPr>
          <p:cNvPr name="Group 26" id="26"/>
          <p:cNvGrpSpPr/>
          <p:nvPr/>
        </p:nvGrpSpPr>
        <p:grpSpPr>
          <a:xfrm rot="0">
            <a:off x="9356526" y="7271742"/>
            <a:ext cx="3757018" cy="1814512"/>
            <a:chOff x="0" y="0"/>
            <a:chExt cx="5009357" cy="2419350"/>
          </a:xfrm>
        </p:grpSpPr>
        <p:sp>
          <p:nvSpPr>
            <p:cNvPr name="Freeform 27" id="27"/>
            <p:cNvSpPr/>
            <p:nvPr/>
          </p:nvSpPr>
          <p:spPr>
            <a:xfrm flipH="false" flipV="false" rot="0">
              <a:off x="0" y="0"/>
              <a:ext cx="5009357" cy="2419350"/>
            </a:xfrm>
            <a:custGeom>
              <a:avLst/>
              <a:gdLst/>
              <a:ahLst/>
              <a:cxnLst/>
              <a:rect r="r" b="b" t="t" l="l"/>
              <a:pathLst>
                <a:path h="2419350" w="5009357">
                  <a:moveTo>
                    <a:pt x="0" y="0"/>
                  </a:moveTo>
                  <a:lnTo>
                    <a:pt x="5009357" y="0"/>
                  </a:lnTo>
                  <a:lnTo>
                    <a:pt x="5009357" y="2419350"/>
                  </a:lnTo>
                  <a:lnTo>
                    <a:pt x="0" y="2419350"/>
                  </a:lnTo>
                  <a:close/>
                </a:path>
              </a:pathLst>
            </a:custGeom>
            <a:solidFill>
              <a:srgbClr val="000000">
                <a:alpha val="0"/>
              </a:srgbClr>
            </a:solidFill>
          </p:spPr>
        </p:sp>
        <p:sp>
          <p:nvSpPr>
            <p:cNvPr name="TextBox 28" id="28"/>
            <p:cNvSpPr txBox="true"/>
            <p:nvPr/>
          </p:nvSpPr>
          <p:spPr>
            <a:xfrm>
              <a:off x="0" y="-85725"/>
              <a:ext cx="5009357"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Effective for classification, finds optimal separating hyperplane, but sensitive to feature scaling.</a:t>
              </a:r>
            </a:p>
          </p:txBody>
        </p:sp>
      </p:grpSp>
      <p:sp>
        <p:nvSpPr>
          <p:cNvPr name="Freeform 29" id="29" descr="preencoded.png"/>
          <p:cNvSpPr/>
          <p:nvPr/>
        </p:nvSpPr>
        <p:spPr>
          <a:xfrm flipH="false" flipV="false" rot="0">
            <a:off x="13538746" y="3539579"/>
            <a:ext cx="3757017" cy="2321867"/>
          </a:xfrm>
          <a:custGeom>
            <a:avLst/>
            <a:gdLst/>
            <a:ahLst/>
            <a:cxnLst/>
            <a:rect r="r" b="b" t="t" l="l"/>
            <a:pathLst>
              <a:path h="2321867" w="3757017">
                <a:moveTo>
                  <a:pt x="0" y="0"/>
                </a:moveTo>
                <a:lnTo>
                  <a:pt x="3757018" y="0"/>
                </a:lnTo>
                <a:lnTo>
                  <a:pt x="3757018" y="2321867"/>
                </a:lnTo>
                <a:lnTo>
                  <a:pt x="0" y="2321867"/>
                </a:lnTo>
                <a:lnTo>
                  <a:pt x="0" y="0"/>
                </a:lnTo>
                <a:close/>
              </a:path>
            </a:pathLst>
          </a:custGeom>
          <a:blipFill>
            <a:blip r:embed="rId7"/>
            <a:stretch>
              <a:fillRect l="0" t="-103" r="0" b="-103"/>
            </a:stretch>
          </a:blipFill>
        </p:spPr>
      </p:sp>
      <p:grpSp>
        <p:nvGrpSpPr>
          <p:cNvPr name="Group 30" id="30"/>
          <p:cNvGrpSpPr/>
          <p:nvPr/>
        </p:nvGrpSpPr>
        <p:grpSpPr>
          <a:xfrm rot="0">
            <a:off x="13538746" y="6215806"/>
            <a:ext cx="3757017" cy="885825"/>
            <a:chOff x="0" y="0"/>
            <a:chExt cx="5009357" cy="1181100"/>
          </a:xfrm>
        </p:grpSpPr>
        <p:sp>
          <p:nvSpPr>
            <p:cNvPr name="Freeform 31" id="31"/>
            <p:cNvSpPr/>
            <p:nvPr/>
          </p:nvSpPr>
          <p:spPr>
            <a:xfrm flipH="false" flipV="false" rot="0">
              <a:off x="0" y="0"/>
              <a:ext cx="5009357" cy="1181100"/>
            </a:xfrm>
            <a:custGeom>
              <a:avLst/>
              <a:gdLst/>
              <a:ahLst/>
              <a:cxnLst/>
              <a:rect r="r" b="b" t="t" l="l"/>
              <a:pathLst>
                <a:path h="1181100" w="5009357">
                  <a:moveTo>
                    <a:pt x="0" y="0"/>
                  </a:moveTo>
                  <a:lnTo>
                    <a:pt x="5009357" y="0"/>
                  </a:lnTo>
                  <a:lnTo>
                    <a:pt x="5009357" y="1181100"/>
                  </a:lnTo>
                  <a:lnTo>
                    <a:pt x="0" y="1181100"/>
                  </a:lnTo>
                  <a:close/>
                </a:path>
              </a:pathLst>
            </a:custGeom>
            <a:solidFill>
              <a:srgbClr val="000000">
                <a:alpha val="0"/>
              </a:srgbClr>
            </a:solidFill>
          </p:spPr>
        </p:sp>
        <p:sp>
          <p:nvSpPr>
            <p:cNvPr name="TextBox 32" id="32"/>
            <p:cNvSpPr txBox="true"/>
            <p:nvPr/>
          </p:nvSpPr>
          <p:spPr>
            <a:xfrm>
              <a:off x="0" y="-19050"/>
              <a:ext cx="5009357" cy="120015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K-Nearest Neighbors (KNN)</a:t>
              </a:r>
            </a:p>
          </p:txBody>
        </p:sp>
      </p:grpSp>
      <p:grpSp>
        <p:nvGrpSpPr>
          <p:cNvPr name="Group 33" id="33"/>
          <p:cNvGrpSpPr/>
          <p:nvPr/>
        </p:nvGrpSpPr>
        <p:grpSpPr>
          <a:xfrm rot="0">
            <a:off x="13538746" y="7271742"/>
            <a:ext cx="3757017" cy="1360885"/>
            <a:chOff x="0" y="0"/>
            <a:chExt cx="5009357" cy="1814513"/>
          </a:xfrm>
        </p:grpSpPr>
        <p:sp>
          <p:nvSpPr>
            <p:cNvPr name="Freeform 34" id="34"/>
            <p:cNvSpPr/>
            <p:nvPr/>
          </p:nvSpPr>
          <p:spPr>
            <a:xfrm flipH="false" flipV="false" rot="0">
              <a:off x="0" y="0"/>
              <a:ext cx="5009357" cy="1814513"/>
            </a:xfrm>
            <a:custGeom>
              <a:avLst/>
              <a:gdLst/>
              <a:ahLst/>
              <a:cxnLst/>
              <a:rect r="r" b="b" t="t" l="l"/>
              <a:pathLst>
                <a:path h="1814513" w="5009357">
                  <a:moveTo>
                    <a:pt x="0" y="0"/>
                  </a:moveTo>
                  <a:lnTo>
                    <a:pt x="5009357" y="0"/>
                  </a:lnTo>
                  <a:lnTo>
                    <a:pt x="5009357" y="1814513"/>
                  </a:lnTo>
                  <a:lnTo>
                    <a:pt x="0" y="1814513"/>
                  </a:lnTo>
                  <a:close/>
                </a:path>
              </a:pathLst>
            </a:custGeom>
            <a:solidFill>
              <a:srgbClr val="000000">
                <a:alpha val="0"/>
              </a:srgbClr>
            </a:solidFill>
          </p:spPr>
        </p:sp>
        <p:sp>
          <p:nvSpPr>
            <p:cNvPr name="TextBox 35" id="35"/>
            <p:cNvSpPr txBox="true"/>
            <p:nvPr/>
          </p:nvSpPr>
          <p:spPr>
            <a:xfrm>
              <a:off x="0" y="-85725"/>
              <a:ext cx="5009357"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Simple, non-parametric, but computationally expensive for large datasets.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864989" y="679549"/>
            <a:ext cx="12694295" cy="957128"/>
            <a:chOff x="0" y="0"/>
            <a:chExt cx="16925727" cy="1276170"/>
          </a:xfrm>
        </p:grpSpPr>
        <p:sp>
          <p:nvSpPr>
            <p:cNvPr name="Freeform 6" id="6"/>
            <p:cNvSpPr/>
            <p:nvPr/>
          </p:nvSpPr>
          <p:spPr>
            <a:xfrm flipH="false" flipV="false" rot="0">
              <a:off x="0" y="0"/>
              <a:ext cx="16925727" cy="1276170"/>
            </a:xfrm>
            <a:custGeom>
              <a:avLst/>
              <a:gdLst/>
              <a:ahLst/>
              <a:cxnLst/>
              <a:rect r="r" b="b" t="t" l="l"/>
              <a:pathLst>
                <a:path h="1276170" w="16925727">
                  <a:moveTo>
                    <a:pt x="0" y="0"/>
                  </a:moveTo>
                  <a:lnTo>
                    <a:pt x="16925727" y="0"/>
                  </a:lnTo>
                  <a:lnTo>
                    <a:pt x="16925727" y="1276170"/>
                  </a:lnTo>
                  <a:lnTo>
                    <a:pt x="0" y="1276170"/>
                  </a:lnTo>
                  <a:close/>
                </a:path>
              </a:pathLst>
            </a:custGeom>
            <a:solidFill>
              <a:srgbClr val="000000">
                <a:alpha val="0"/>
              </a:srgbClr>
            </a:solidFill>
          </p:spPr>
        </p:sp>
        <p:sp>
          <p:nvSpPr>
            <p:cNvPr name="TextBox 7" id="7"/>
            <p:cNvSpPr txBox="true"/>
            <p:nvPr/>
          </p:nvSpPr>
          <p:spPr>
            <a:xfrm>
              <a:off x="0" y="-19050"/>
              <a:ext cx="16925727" cy="1295220"/>
            </a:xfrm>
            <a:prstGeom prst="rect">
              <a:avLst/>
            </a:prstGeom>
          </p:spPr>
          <p:txBody>
            <a:bodyPr anchor="t" rtlCol="false" tIns="0" lIns="0" bIns="0" rIns="0"/>
            <a:lstStyle/>
            <a:p>
              <a:pPr algn="l">
                <a:lnSpc>
                  <a:spcPts val="6062"/>
                </a:lnSpc>
              </a:pPr>
              <a:r>
                <a:rPr lang="en-US" sz="4812">
                  <a:solidFill>
                    <a:srgbClr val="F2F0F4"/>
                  </a:solidFill>
                  <a:latin typeface="Montserrat"/>
                  <a:ea typeface="Montserrat"/>
                  <a:cs typeface="Montserrat"/>
                  <a:sym typeface="Montserrat"/>
                </a:rPr>
                <a:t> Why Not These Models?</a:t>
              </a:r>
            </a:p>
          </p:txBody>
        </p:sp>
      </p:grpSp>
      <p:grpSp>
        <p:nvGrpSpPr>
          <p:cNvPr name="Group 8" id="8"/>
          <p:cNvGrpSpPr/>
          <p:nvPr/>
        </p:nvGrpSpPr>
        <p:grpSpPr>
          <a:xfrm rot="0">
            <a:off x="9129712" y="1946225"/>
            <a:ext cx="28575" cy="7661522"/>
            <a:chOff x="0" y="0"/>
            <a:chExt cx="38100" cy="10215363"/>
          </a:xfrm>
        </p:grpSpPr>
        <p:sp>
          <p:nvSpPr>
            <p:cNvPr name="Freeform 9" id="9"/>
            <p:cNvSpPr/>
            <p:nvPr/>
          </p:nvSpPr>
          <p:spPr>
            <a:xfrm flipH="false" flipV="false" rot="0">
              <a:off x="0" y="0"/>
              <a:ext cx="38100" cy="10215372"/>
            </a:xfrm>
            <a:custGeom>
              <a:avLst/>
              <a:gdLst/>
              <a:ahLst/>
              <a:cxnLst/>
              <a:rect r="r" b="b" t="t" l="l"/>
              <a:pathLst>
                <a:path h="10215372" w="38100">
                  <a:moveTo>
                    <a:pt x="0" y="19050"/>
                  </a:moveTo>
                  <a:cubicBezTo>
                    <a:pt x="0" y="8509"/>
                    <a:pt x="8509" y="0"/>
                    <a:pt x="19050" y="0"/>
                  </a:cubicBezTo>
                  <a:cubicBezTo>
                    <a:pt x="29591" y="0"/>
                    <a:pt x="38100" y="8509"/>
                    <a:pt x="38100" y="19050"/>
                  </a:cubicBezTo>
                  <a:lnTo>
                    <a:pt x="38100" y="10196322"/>
                  </a:lnTo>
                  <a:cubicBezTo>
                    <a:pt x="38100" y="10206863"/>
                    <a:pt x="29591" y="10215372"/>
                    <a:pt x="19050" y="10215372"/>
                  </a:cubicBezTo>
                  <a:cubicBezTo>
                    <a:pt x="8509" y="10215372"/>
                    <a:pt x="0" y="10206863"/>
                    <a:pt x="0" y="10196322"/>
                  </a:cubicBezTo>
                  <a:close/>
                </a:path>
              </a:pathLst>
            </a:custGeom>
            <a:solidFill>
              <a:srgbClr val="4A2C85"/>
            </a:solidFill>
          </p:spPr>
        </p:sp>
      </p:grpSp>
      <p:grpSp>
        <p:nvGrpSpPr>
          <p:cNvPr name="Group 10" id="10"/>
          <p:cNvGrpSpPr/>
          <p:nvPr/>
        </p:nvGrpSpPr>
        <p:grpSpPr>
          <a:xfrm rot="0">
            <a:off x="8153251" y="2487960"/>
            <a:ext cx="741313" cy="28575"/>
            <a:chOff x="0" y="0"/>
            <a:chExt cx="988417" cy="38100"/>
          </a:xfrm>
        </p:grpSpPr>
        <p:sp>
          <p:nvSpPr>
            <p:cNvPr name="Freeform 11" id="11"/>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12" id="12"/>
          <p:cNvGrpSpPr/>
          <p:nvPr/>
        </p:nvGrpSpPr>
        <p:grpSpPr>
          <a:xfrm rot="0">
            <a:off x="8861226" y="2219474"/>
            <a:ext cx="565547" cy="565547"/>
            <a:chOff x="0" y="0"/>
            <a:chExt cx="754063" cy="754063"/>
          </a:xfrm>
        </p:grpSpPr>
        <p:sp>
          <p:nvSpPr>
            <p:cNvPr name="Freeform 13" id="13"/>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14" id="14"/>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15" id="15"/>
          <p:cNvGrpSpPr/>
          <p:nvPr/>
        </p:nvGrpSpPr>
        <p:grpSpPr>
          <a:xfrm rot="0">
            <a:off x="8958709" y="2270596"/>
            <a:ext cx="370583" cy="463303"/>
            <a:chOff x="0" y="0"/>
            <a:chExt cx="494110" cy="617737"/>
          </a:xfrm>
        </p:grpSpPr>
        <p:sp>
          <p:nvSpPr>
            <p:cNvPr name="Freeform 16" id="16"/>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17" id="17"/>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1</a:t>
              </a:r>
            </a:p>
          </p:txBody>
        </p:sp>
      </p:grpSp>
      <p:grpSp>
        <p:nvGrpSpPr>
          <p:cNvPr name="Group 18" id="18"/>
          <p:cNvGrpSpPr/>
          <p:nvPr/>
        </p:nvGrpSpPr>
        <p:grpSpPr>
          <a:xfrm rot="0">
            <a:off x="4643828" y="2193280"/>
            <a:ext cx="3264452" cy="408115"/>
            <a:chOff x="0" y="0"/>
            <a:chExt cx="4118967" cy="514945"/>
          </a:xfrm>
        </p:grpSpPr>
        <p:sp>
          <p:nvSpPr>
            <p:cNvPr name="Freeform 19" id="19"/>
            <p:cNvSpPr/>
            <p:nvPr/>
          </p:nvSpPr>
          <p:spPr>
            <a:xfrm flipH="false" flipV="false" rot="0">
              <a:off x="0" y="0"/>
              <a:ext cx="4118967" cy="514945"/>
            </a:xfrm>
            <a:custGeom>
              <a:avLst/>
              <a:gdLst/>
              <a:ahLst/>
              <a:cxnLst/>
              <a:rect r="r" b="b" t="t" l="l"/>
              <a:pathLst>
                <a:path h="514945" w="4118967">
                  <a:moveTo>
                    <a:pt x="0" y="0"/>
                  </a:moveTo>
                  <a:lnTo>
                    <a:pt x="4118967" y="0"/>
                  </a:lnTo>
                  <a:lnTo>
                    <a:pt x="4118967" y="514945"/>
                  </a:lnTo>
                  <a:lnTo>
                    <a:pt x="0" y="514945"/>
                  </a:lnTo>
                  <a:close/>
                </a:path>
              </a:pathLst>
            </a:custGeom>
            <a:solidFill>
              <a:srgbClr val="000000">
                <a:alpha val="0"/>
              </a:srgbClr>
            </a:solidFill>
          </p:spPr>
        </p:sp>
        <p:sp>
          <p:nvSpPr>
            <p:cNvPr name="TextBox 20" id="20"/>
            <p:cNvSpPr txBox="true"/>
            <p:nvPr/>
          </p:nvSpPr>
          <p:spPr>
            <a:xfrm>
              <a:off x="0" y="-28575"/>
              <a:ext cx="4118967" cy="543520"/>
            </a:xfrm>
            <a:prstGeom prst="rect">
              <a:avLst/>
            </a:prstGeom>
          </p:spPr>
          <p:txBody>
            <a:bodyPr anchor="t" rtlCol="false" tIns="0" lIns="0" bIns="0" rIns="0"/>
            <a:lstStyle/>
            <a:p>
              <a:pPr algn="r">
                <a:lnSpc>
                  <a:spcPts val="3000"/>
                </a:lnSpc>
              </a:pPr>
              <a:r>
                <a:rPr lang="en-US" sz="2375">
                  <a:solidFill>
                    <a:srgbClr val="DCD7E5"/>
                  </a:solidFill>
                  <a:latin typeface="Montserrat"/>
                  <a:ea typeface="Montserrat"/>
                  <a:cs typeface="Montserrat"/>
                  <a:sym typeface="Montserrat"/>
                </a:rPr>
                <a:t>Logistic Regression</a:t>
              </a:r>
            </a:p>
          </p:txBody>
        </p:sp>
      </p:grpSp>
      <p:grpSp>
        <p:nvGrpSpPr>
          <p:cNvPr name="Group 21" id="21"/>
          <p:cNvGrpSpPr/>
          <p:nvPr/>
        </p:nvGrpSpPr>
        <p:grpSpPr>
          <a:xfrm rot="0">
            <a:off x="864989" y="2727721"/>
            <a:ext cx="7043291" cy="395436"/>
            <a:chOff x="0" y="0"/>
            <a:chExt cx="9391055" cy="527248"/>
          </a:xfrm>
        </p:grpSpPr>
        <p:sp>
          <p:nvSpPr>
            <p:cNvPr name="Freeform 22" id="22"/>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23" id="23"/>
            <p:cNvSpPr txBox="true"/>
            <p:nvPr/>
          </p:nvSpPr>
          <p:spPr>
            <a:xfrm>
              <a:off x="0" y="-66675"/>
              <a:ext cx="9391055" cy="593923"/>
            </a:xfrm>
            <a:prstGeom prst="rect">
              <a:avLst/>
            </a:prstGeom>
          </p:spPr>
          <p:txBody>
            <a:bodyPr anchor="t" rtlCol="false" tIns="0" lIns="0" bIns="0" rIns="0"/>
            <a:lstStyle/>
            <a:p>
              <a:pPr algn="r">
                <a:lnSpc>
                  <a:spcPts val="3062"/>
                </a:lnSpc>
              </a:pPr>
              <a:r>
                <a:rPr lang="en-US" sz="1937">
                  <a:solidFill>
                    <a:srgbClr val="DCD7E5"/>
                  </a:solidFill>
                  <a:latin typeface="Heebo Light"/>
                  <a:ea typeface="Heebo Light"/>
                  <a:cs typeface="Heebo Light"/>
                  <a:sym typeface="Heebo Light"/>
                </a:rPr>
                <a:t>Well-suited for binary classification, provides probabilities.</a:t>
              </a:r>
            </a:p>
          </p:txBody>
        </p:sp>
      </p:grpSp>
      <p:grpSp>
        <p:nvGrpSpPr>
          <p:cNvPr name="Group 24" id="24"/>
          <p:cNvGrpSpPr/>
          <p:nvPr/>
        </p:nvGrpSpPr>
        <p:grpSpPr>
          <a:xfrm rot="0">
            <a:off x="9393436" y="3723531"/>
            <a:ext cx="741313" cy="28575"/>
            <a:chOff x="0" y="0"/>
            <a:chExt cx="988417" cy="38100"/>
          </a:xfrm>
        </p:grpSpPr>
        <p:sp>
          <p:nvSpPr>
            <p:cNvPr name="Freeform 25" id="25"/>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26" id="26"/>
          <p:cNvGrpSpPr/>
          <p:nvPr/>
        </p:nvGrpSpPr>
        <p:grpSpPr>
          <a:xfrm rot="0">
            <a:off x="8861226" y="3455045"/>
            <a:ext cx="565547" cy="565547"/>
            <a:chOff x="0" y="0"/>
            <a:chExt cx="754063" cy="754063"/>
          </a:xfrm>
        </p:grpSpPr>
        <p:sp>
          <p:nvSpPr>
            <p:cNvPr name="Freeform 27" id="27"/>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28" id="28"/>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29" id="29"/>
          <p:cNvGrpSpPr/>
          <p:nvPr/>
        </p:nvGrpSpPr>
        <p:grpSpPr>
          <a:xfrm rot="0">
            <a:off x="8958709" y="3506167"/>
            <a:ext cx="370583" cy="463303"/>
            <a:chOff x="0" y="0"/>
            <a:chExt cx="494110" cy="617737"/>
          </a:xfrm>
        </p:grpSpPr>
        <p:sp>
          <p:nvSpPr>
            <p:cNvPr name="Freeform 30" id="30"/>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31" id="31"/>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2</a:t>
              </a:r>
            </a:p>
          </p:txBody>
        </p:sp>
      </p:grpSp>
      <p:grpSp>
        <p:nvGrpSpPr>
          <p:cNvPr name="Group 32" id="32"/>
          <p:cNvGrpSpPr/>
          <p:nvPr/>
        </p:nvGrpSpPr>
        <p:grpSpPr>
          <a:xfrm rot="0">
            <a:off x="10379720" y="3428851"/>
            <a:ext cx="3089225" cy="386209"/>
            <a:chOff x="0" y="0"/>
            <a:chExt cx="4118967" cy="514945"/>
          </a:xfrm>
        </p:grpSpPr>
        <p:sp>
          <p:nvSpPr>
            <p:cNvPr name="Freeform 33" id="33"/>
            <p:cNvSpPr/>
            <p:nvPr/>
          </p:nvSpPr>
          <p:spPr>
            <a:xfrm flipH="false" flipV="false" rot="0">
              <a:off x="0" y="0"/>
              <a:ext cx="4118967" cy="514945"/>
            </a:xfrm>
            <a:custGeom>
              <a:avLst/>
              <a:gdLst/>
              <a:ahLst/>
              <a:cxnLst/>
              <a:rect r="r" b="b" t="t" l="l"/>
              <a:pathLst>
                <a:path h="514945" w="4118967">
                  <a:moveTo>
                    <a:pt x="0" y="0"/>
                  </a:moveTo>
                  <a:lnTo>
                    <a:pt x="4118967" y="0"/>
                  </a:lnTo>
                  <a:lnTo>
                    <a:pt x="4118967" y="514945"/>
                  </a:lnTo>
                  <a:lnTo>
                    <a:pt x="0" y="514945"/>
                  </a:lnTo>
                  <a:close/>
                </a:path>
              </a:pathLst>
            </a:custGeom>
            <a:solidFill>
              <a:srgbClr val="000000">
                <a:alpha val="0"/>
              </a:srgbClr>
            </a:solidFill>
          </p:spPr>
        </p:sp>
        <p:sp>
          <p:nvSpPr>
            <p:cNvPr name="TextBox 34" id="34"/>
            <p:cNvSpPr txBox="true"/>
            <p:nvPr/>
          </p:nvSpPr>
          <p:spPr>
            <a:xfrm>
              <a:off x="0" y="-28575"/>
              <a:ext cx="4118967" cy="543520"/>
            </a:xfrm>
            <a:prstGeom prst="rect">
              <a:avLst/>
            </a:prstGeom>
          </p:spPr>
          <p:txBody>
            <a:bodyPr anchor="t" rtlCol="false" tIns="0" lIns="0" bIns="0" rIns="0"/>
            <a:lstStyle/>
            <a:p>
              <a:pPr algn="l">
                <a:lnSpc>
                  <a:spcPts val="3000"/>
                </a:lnSpc>
              </a:pPr>
              <a:r>
                <a:rPr lang="en-US" sz="2375">
                  <a:solidFill>
                    <a:srgbClr val="DCD7E5"/>
                  </a:solidFill>
                  <a:latin typeface="Montserrat"/>
                  <a:ea typeface="Montserrat"/>
                  <a:cs typeface="Montserrat"/>
                  <a:sym typeface="Montserrat"/>
                </a:rPr>
                <a:t>Neural Networks</a:t>
              </a:r>
            </a:p>
          </p:txBody>
        </p:sp>
      </p:grpSp>
      <p:grpSp>
        <p:nvGrpSpPr>
          <p:cNvPr name="Group 35" id="35"/>
          <p:cNvGrpSpPr/>
          <p:nvPr/>
        </p:nvGrpSpPr>
        <p:grpSpPr>
          <a:xfrm rot="0">
            <a:off x="10379720" y="3963292"/>
            <a:ext cx="7043291" cy="395436"/>
            <a:chOff x="0" y="0"/>
            <a:chExt cx="9391055" cy="527248"/>
          </a:xfrm>
        </p:grpSpPr>
        <p:sp>
          <p:nvSpPr>
            <p:cNvPr name="Freeform 36" id="36"/>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37" id="37"/>
            <p:cNvSpPr txBox="true"/>
            <p:nvPr/>
          </p:nvSpPr>
          <p:spPr>
            <a:xfrm>
              <a:off x="0" y="-66675"/>
              <a:ext cx="9391055" cy="593923"/>
            </a:xfrm>
            <a:prstGeom prst="rect">
              <a:avLst/>
            </a:prstGeom>
          </p:spPr>
          <p:txBody>
            <a:bodyPr anchor="t" rtlCol="false" tIns="0" lIns="0" bIns="0" rIns="0"/>
            <a:lstStyle/>
            <a:p>
              <a:pPr algn="l">
                <a:lnSpc>
                  <a:spcPts val="3062"/>
                </a:lnSpc>
              </a:pPr>
              <a:r>
                <a:rPr lang="en-US" sz="1937">
                  <a:solidFill>
                    <a:srgbClr val="DCD7E5"/>
                  </a:solidFill>
                  <a:latin typeface="Heebo Light"/>
                  <a:ea typeface="Heebo Light"/>
                  <a:cs typeface="Heebo Light"/>
                  <a:sym typeface="Heebo Light"/>
                </a:rPr>
                <a:t>Excellent for complex patterns and high accuracy.</a:t>
              </a:r>
            </a:p>
          </p:txBody>
        </p:sp>
      </p:grpSp>
      <p:grpSp>
        <p:nvGrpSpPr>
          <p:cNvPr name="Group 38" id="38"/>
          <p:cNvGrpSpPr/>
          <p:nvPr/>
        </p:nvGrpSpPr>
        <p:grpSpPr>
          <a:xfrm rot="0">
            <a:off x="8153251" y="4835575"/>
            <a:ext cx="741313" cy="28575"/>
            <a:chOff x="0" y="0"/>
            <a:chExt cx="988417" cy="38100"/>
          </a:xfrm>
        </p:grpSpPr>
        <p:sp>
          <p:nvSpPr>
            <p:cNvPr name="Freeform 39" id="39"/>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40" id="40"/>
          <p:cNvGrpSpPr/>
          <p:nvPr/>
        </p:nvGrpSpPr>
        <p:grpSpPr>
          <a:xfrm rot="0">
            <a:off x="8861226" y="4567089"/>
            <a:ext cx="565547" cy="565548"/>
            <a:chOff x="0" y="0"/>
            <a:chExt cx="754063" cy="754063"/>
          </a:xfrm>
        </p:grpSpPr>
        <p:sp>
          <p:nvSpPr>
            <p:cNvPr name="Freeform 41" id="41"/>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42" id="42"/>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43" id="43"/>
          <p:cNvGrpSpPr/>
          <p:nvPr/>
        </p:nvGrpSpPr>
        <p:grpSpPr>
          <a:xfrm rot="0">
            <a:off x="8958709" y="4618211"/>
            <a:ext cx="370583" cy="463303"/>
            <a:chOff x="0" y="0"/>
            <a:chExt cx="494110" cy="617737"/>
          </a:xfrm>
        </p:grpSpPr>
        <p:sp>
          <p:nvSpPr>
            <p:cNvPr name="Freeform 44" id="44"/>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45" id="45"/>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3</a:t>
              </a:r>
            </a:p>
          </p:txBody>
        </p:sp>
      </p:grpSp>
      <p:grpSp>
        <p:nvGrpSpPr>
          <p:cNvPr name="Group 46" id="46"/>
          <p:cNvGrpSpPr/>
          <p:nvPr/>
        </p:nvGrpSpPr>
        <p:grpSpPr>
          <a:xfrm rot="0">
            <a:off x="4643828" y="4540895"/>
            <a:ext cx="3264452" cy="408115"/>
            <a:chOff x="0" y="0"/>
            <a:chExt cx="4118967" cy="514945"/>
          </a:xfrm>
        </p:grpSpPr>
        <p:sp>
          <p:nvSpPr>
            <p:cNvPr name="Freeform 47" id="47"/>
            <p:cNvSpPr/>
            <p:nvPr/>
          </p:nvSpPr>
          <p:spPr>
            <a:xfrm flipH="false" flipV="false" rot="0">
              <a:off x="0" y="0"/>
              <a:ext cx="4118967" cy="514945"/>
            </a:xfrm>
            <a:custGeom>
              <a:avLst/>
              <a:gdLst/>
              <a:ahLst/>
              <a:cxnLst/>
              <a:rect r="r" b="b" t="t" l="l"/>
              <a:pathLst>
                <a:path h="514945" w="4118967">
                  <a:moveTo>
                    <a:pt x="0" y="0"/>
                  </a:moveTo>
                  <a:lnTo>
                    <a:pt x="4118967" y="0"/>
                  </a:lnTo>
                  <a:lnTo>
                    <a:pt x="4118967" y="514945"/>
                  </a:lnTo>
                  <a:lnTo>
                    <a:pt x="0" y="514945"/>
                  </a:lnTo>
                  <a:close/>
                </a:path>
              </a:pathLst>
            </a:custGeom>
            <a:solidFill>
              <a:srgbClr val="000000">
                <a:alpha val="0"/>
              </a:srgbClr>
            </a:solidFill>
          </p:spPr>
        </p:sp>
        <p:sp>
          <p:nvSpPr>
            <p:cNvPr name="TextBox 48" id="48"/>
            <p:cNvSpPr txBox="true"/>
            <p:nvPr/>
          </p:nvSpPr>
          <p:spPr>
            <a:xfrm>
              <a:off x="0" y="-28575"/>
              <a:ext cx="4118967" cy="543520"/>
            </a:xfrm>
            <a:prstGeom prst="rect">
              <a:avLst/>
            </a:prstGeom>
          </p:spPr>
          <p:txBody>
            <a:bodyPr anchor="t" rtlCol="false" tIns="0" lIns="0" bIns="0" rIns="0"/>
            <a:lstStyle/>
            <a:p>
              <a:pPr algn="r">
                <a:lnSpc>
                  <a:spcPts val="3000"/>
                </a:lnSpc>
              </a:pPr>
              <a:r>
                <a:rPr lang="en-US" sz="2375">
                  <a:solidFill>
                    <a:srgbClr val="DCD7E5"/>
                  </a:solidFill>
                  <a:latin typeface="Montserrat"/>
                  <a:ea typeface="Montserrat"/>
                  <a:cs typeface="Montserrat"/>
                  <a:sym typeface="Montserrat"/>
                </a:rPr>
                <a:t>Naive Bayes</a:t>
              </a:r>
            </a:p>
          </p:txBody>
        </p:sp>
      </p:grpSp>
      <p:grpSp>
        <p:nvGrpSpPr>
          <p:cNvPr name="Group 49" id="49"/>
          <p:cNvGrpSpPr/>
          <p:nvPr/>
        </p:nvGrpSpPr>
        <p:grpSpPr>
          <a:xfrm rot="0">
            <a:off x="864989" y="5075336"/>
            <a:ext cx="7043291" cy="395436"/>
            <a:chOff x="0" y="0"/>
            <a:chExt cx="9391055" cy="527248"/>
          </a:xfrm>
        </p:grpSpPr>
        <p:sp>
          <p:nvSpPr>
            <p:cNvPr name="Freeform 50" id="50"/>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51" id="51"/>
            <p:cNvSpPr txBox="true"/>
            <p:nvPr/>
          </p:nvSpPr>
          <p:spPr>
            <a:xfrm>
              <a:off x="0" y="-66675"/>
              <a:ext cx="9391055" cy="593923"/>
            </a:xfrm>
            <a:prstGeom prst="rect">
              <a:avLst/>
            </a:prstGeom>
          </p:spPr>
          <p:txBody>
            <a:bodyPr anchor="t" rtlCol="false" tIns="0" lIns="0" bIns="0" rIns="0"/>
            <a:lstStyle/>
            <a:p>
              <a:pPr algn="r">
                <a:lnSpc>
                  <a:spcPts val="3062"/>
                </a:lnSpc>
              </a:pPr>
              <a:r>
                <a:rPr lang="en-US" sz="1937">
                  <a:solidFill>
                    <a:srgbClr val="DCD7E5"/>
                  </a:solidFill>
                  <a:latin typeface="Heebo Light"/>
                  <a:ea typeface="Heebo Light"/>
                  <a:cs typeface="Heebo Light"/>
                  <a:sym typeface="Heebo Light"/>
                </a:rPr>
                <a:t>Offers simplicity and speed for high-dimensional data.</a:t>
              </a:r>
            </a:p>
          </p:txBody>
        </p:sp>
      </p:grpSp>
      <p:grpSp>
        <p:nvGrpSpPr>
          <p:cNvPr name="Group 52" id="52"/>
          <p:cNvGrpSpPr/>
          <p:nvPr/>
        </p:nvGrpSpPr>
        <p:grpSpPr>
          <a:xfrm rot="0">
            <a:off x="9393436" y="5947767"/>
            <a:ext cx="741313" cy="28575"/>
            <a:chOff x="0" y="0"/>
            <a:chExt cx="988417" cy="38100"/>
          </a:xfrm>
        </p:grpSpPr>
        <p:sp>
          <p:nvSpPr>
            <p:cNvPr name="Freeform 53" id="53"/>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54" id="54"/>
          <p:cNvGrpSpPr/>
          <p:nvPr/>
        </p:nvGrpSpPr>
        <p:grpSpPr>
          <a:xfrm rot="0">
            <a:off x="8861226" y="5679281"/>
            <a:ext cx="565547" cy="565547"/>
            <a:chOff x="0" y="0"/>
            <a:chExt cx="754063" cy="754063"/>
          </a:xfrm>
        </p:grpSpPr>
        <p:sp>
          <p:nvSpPr>
            <p:cNvPr name="Freeform 55" id="55"/>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56" id="56"/>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57" id="57"/>
          <p:cNvGrpSpPr/>
          <p:nvPr/>
        </p:nvGrpSpPr>
        <p:grpSpPr>
          <a:xfrm rot="0">
            <a:off x="8958709" y="5730404"/>
            <a:ext cx="370583" cy="463303"/>
            <a:chOff x="0" y="0"/>
            <a:chExt cx="494110" cy="617737"/>
          </a:xfrm>
        </p:grpSpPr>
        <p:sp>
          <p:nvSpPr>
            <p:cNvPr name="Freeform 58" id="58"/>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59" id="59"/>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4</a:t>
              </a:r>
            </a:p>
          </p:txBody>
        </p:sp>
      </p:grpSp>
      <p:grpSp>
        <p:nvGrpSpPr>
          <p:cNvPr name="Group 60" id="60"/>
          <p:cNvGrpSpPr/>
          <p:nvPr/>
        </p:nvGrpSpPr>
        <p:grpSpPr>
          <a:xfrm rot="0">
            <a:off x="10379720" y="5653088"/>
            <a:ext cx="3521646" cy="440269"/>
            <a:chOff x="0" y="0"/>
            <a:chExt cx="4118967" cy="514945"/>
          </a:xfrm>
        </p:grpSpPr>
        <p:sp>
          <p:nvSpPr>
            <p:cNvPr name="Freeform 61" id="61"/>
            <p:cNvSpPr/>
            <p:nvPr/>
          </p:nvSpPr>
          <p:spPr>
            <a:xfrm flipH="false" flipV="false" rot="0">
              <a:off x="0" y="0"/>
              <a:ext cx="4118967" cy="514945"/>
            </a:xfrm>
            <a:custGeom>
              <a:avLst/>
              <a:gdLst/>
              <a:ahLst/>
              <a:cxnLst/>
              <a:rect r="r" b="b" t="t" l="l"/>
              <a:pathLst>
                <a:path h="514945" w="4118967">
                  <a:moveTo>
                    <a:pt x="0" y="0"/>
                  </a:moveTo>
                  <a:lnTo>
                    <a:pt x="4118967" y="0"/>
                  </a:lnTo>
                  <a:lnTo>
                    <a:pt x="4118967" y="514945"/>
                  </a:lnTo>
                  <a:lnTo>
                    <a:pt x="0" y="514945"/>
                  </a:lnTo>
                  <a:close/>
                </a:path>
              </a:pathLst>
            </a:custGeom>
            <a:solidFill>
              <a:srgbClr val="000000">
                <a:alpha val="0"/>
              </a:srgbClr>
            </a:solidFill>
          </p:spPr>
        </p:sp>
        <p:sp>
          <p:nvSpPr>
            <p:cNvPr name="TextBox 62" id="62"/>
            <p:cNvSpPr txBox="true"/>
            <p:nvPr/>
          </p:nvSpPr>
          <p:spPr>
            <a:xfrm>
              <a:off x="0" y="-28575"/>
              <a:ext cx="4118967" cy="543520"/>
            </a:xfrm>
            <a:prstGeom prst="rect">
              <a:avLst/>
            </a:prstGeom>
          </p:spPr>
          <p:txBody>
            <a:bodyPr anchor="t" rtlCol="false" tIns="0" lIns="0" bIns="0" rIns="0"/>
            <a:lstStyle/>
            <a:p>
              <a:pPr algn="l">
                <a:lnSpc>
                  <a:spcPts val="3000"/>
                </a:lnSpc>
              </a:pPr>
              <a:r>
                <a:rPr lang="en-US" sz="2375">
                  <a:solidFill>
                    <a:srgbClr val="DCD7E5"/>
                  </a:solidFill>
                  <a:latin typeface="Montserrat"/>
                  <a:ea typeface="Montserrat"/>
                  <a:cs typeface="Montserrat"/>
                  <a:sym typeface="Montserrat"/>
                </a:rPr>
                <a:t>Gradient Boosting</a:t>
              </a:r>
            </a:p>
          </p:txBody>
        </p:sp>
      </p:grpSp>
      <p:grpSp>
        <p:nvGrpSpPr>
          <p:cNvPr name="Group 63" id="63"/>
          <p:cNvGrpSpPr/>
          <p:nvPr/>
        </p:nvGrpSpPr>
        <p:grpSpPr>
          <a:xfrm rot="0">
            <a:off x="10379720" y="6187529"/>
            <a:ext cx="7043291" cy="395436"/>
            <a:chOff x="0" y="0"/>
            <a:chExt cx="9391055" cy="527248"/>
          </a:xfrm>
        </p:grpSpPr>
        <p:sp>
          <p:nvSpPr>
            <p:cNvPr name="Freeform 64" id="64"/>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65" id="65"/>
            <p:cNvSpPr txBox="true"/>
            <p:nvPr/>
          </p:nvSpPr>
          <p:spPr>
            <a:xfrm>
              <a:off x="0" y="-66675"/>
              <a:ext cx="9391055" cy="593923"/>
            </a:xfrm>
            <a:prstGeom prst="rect">
              <a:avLst/>
            </a:prstGeom>
          </p:spPr>
          <p:txBody>
            <a:bodyPr anchor="t" rtlCol="false" tIns="0" lIns="0" bIns="0" rIns="0"/>
            <a:lstStyle/>
            <a:p>
              <a:pPr algn="l">
                <a:lnSpc>
                  <a:spcPts val="3062"/>
                </a:lnSpc>
              </a:pPr>
              <a:r>
                <a:rPr lang="en-US" sz="1937">
                  <a:solidFill>
                    <a:srgbClr val="DCD7E5"/>
                  </a:solidFill>
                  <a:latin typeface="Heebo Light"/>
                  <a:ea typeface="Heebo Light"/>
                  <a:cs typeface="Heebo Light"/>
                  <a:sym typeface="Heebo Light"/>
                </a:rPr>
                <a:t>Combines weak learners for strong prediction.</a:t>
              </a:r>
            </a:p>
          </p:txBody>
        </p:sp>
      </p:grpSp>
      <p:grpSp>
        <p:nvGrpSpPr>
          <p:cNvPr name="Group 66" id="66"/>
          <p:cNvGrpSpPr/>
          <p:nvPr/>
        </p:nvGrpSpPr>
        <p:grpSpPr>
          <a:xfrm rot="0">
            <a:off x="8153251" y="7059960"/>
            <a:ext cx="741313" cy="28575"/>
            <a:chOff x="0" y="0"/>
            <a:chExt cx="988417" cy="38100"/>
          </a:xfrm>
        </p:grpSpPr>
        <p:sp>
          <p:nvSpPr>
            <p:cNvPr name="Freeform 67" id="67"/>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68" id="68"/>
          <p:cNvGrpSpPr/>
          <p:nvPr/>
        </p:nvGrpSpPr>
        <p:grpSpPr>
          <a:xfrm rot="0">
            <a:off x="8861226" y="6791474"/>
            <a:ext cx="565547" cy="565547"/>
            <a:chOff x="0" y="0"/>
            <a:chExt cx="754063" cy="754063"/>
          </a:xfrm>
        </p:grpSpPr>
        <p:sp>
          <p:nvSpPr>
            <p:cNvPr name="Freeform 69" id="69"/>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70" id="70"/>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71" id="71"/>
          <p:cNvGrpSpPr/>
          <p:nvPr/>
        </p:nvGrpSpPr>
        <p:grpSpPr>
          <a:xfrm rot="0">
            <a:off x="8958709" y="6842596"/>
            <a:ext cx="370583" cy="463303"/>
            <a:chOff x="0" y="0"/>
            <a:chExt cx="494110" cy="617737"/>
          </a:xfrm>
        </p:grpSpPr>
        <p:sp>
          <p:nvSpPr>
            <p:cNvPr name="Freeform 72" id="72"/>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73" id="73"/>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5</a:t>
              </a:r>
            </a:p>
          </p:txBody>
        </p:sp>
      </p:grpSp>
      <p:grpSp>
        <p:nvGrpSpPr>
          <p:cNvPr name="Group 74" id="74"/>
          <p:cNvGrpSpPr/>
          <p:nvPr/>
        </p:nvGrpSpPr>
        <p:grpSpPr>
          <a:xfrm rot="0">
            <a:off x="2318421" y="6765280"/>
            <a:ext cx="5589859" cy="406549"/>
            <a:chOff x="0" y="0"/>
            <a:chExt cx="7080250" cy="514945"/>
          </a:xfrm>
        </p:grpSpPr>
        <p:sp>
          <p:nvSpPr>
            <p:cNvPr name="Freeform 75" id="75"/>
            <p:cNvSpPr/>
            <p:nvPr/>
          </p:nvSpPr>
          <p:spPr>
            <a:xfrm flipH="false" flipV="false" rot="0">
              <a:off x="0" y="0"/>
              <a:ext cx="7080250" cy="514945"/>
            </a:xfrm>
            <a:custGeom>
              <a:avLst/>
              <a:gdLst/>
              <a:ahLst/>
              <a:cxnLst/>
              <a:rect r="r" b="b" t="t" l="l"/>
              <a:pathLst>
                <a:path h="514945" w="7080250">
                  <a:moveTo>
                    <a:pt x="0" y="0"/>
                  </a:moveTo>
                  <a:lnTo>
                    <a:pt x="7080250" y="0"/>
                  </a:lnTo>
                  <a:lnTo>
                    <a:pt x="7080250" y="514945"/>
                  </a:lnTo>
                  <a:lnTo>
                    <a:pt x="0" y="514945"/>
                  </a:lnTo>
                  <a:close/>
                </a:path>
              </a:pathLst>
            </a:custGeom>
            <a:solidFill>
              <a:srgbClr val="000000">
                <a:alpha val="0"/>
              </a:srgbClr>
            </a:solidFill>
          </p:spPr>
        </p:sp>
        <p:sp>
          <p:nvSpPr>
            <p:cNvPr name="TextBox 76" id="76"/>
            <p:cNvSpPr txBox="true"/>
            <p:nvPr/>
          </p:nvSpPr>
          <p:spPr>
            <a:xfrm>
              <a:off x="0" y="-28575"/>
              <a:ext cx="7080250" cy="543520"/>
            </a:xfrm>
            <a:prstGeom prst="rect">
              <a:avLst/>
            </a:prstGeom>
          </p:spPr>
          <p:txBody>
            <a:bodyPr anchor="t" rtlCol="false" tIns="0" lIns="0" bIns="0" rIns="0"/>
            <a:lstStyle/>
            <a:p>
              <a:pPr algn="r">
                <a:lnSpc>
                  <a:spcPts val="3000"/>
                </a:lnSpc>
              </a:pPr>
              <a:r>
                <a:rPr lang="en-US" sz="2375">
                  <a:solidFill>
                    <a:srgbClr val="DCD7E5"/>
                  </a:solidFill>
                  <a:latin typeface="Montserrat"/>
                  <a:ea typeface="Montserrat"/>
                  <a:cs typeface="Montserrat"/>
                  <a:sym typeface="Montserrat"/>
                </a:rPr>
                <a:t>Linear Discriminant Analysis (LDA)</a:t>
              </a:r>
            </a:p>
          </p:txBody>
        </p:sp>
      </p:grpSp>
      <p:grpSp>
        <p:nvGrpSpPr>
          <p:cNvPr name="Group 77" id="77"/>
          <p:cNvGrpSpPr/>
          <p:nvPr/>
        </p:nvGrpSpPr>
        <p:grpSpPr>
          <a:xfrm rot="0">
            <a:off x="864989" y="7299723"/>
            <a:ext cx="7043291" cy="395436"/>
            <a:chOff x="0" y="0"/>
            <a:chExt cx="9391055" cy="527248"/>
          </a:xfrm>
        </p:grpSpPr>
        <p:sp>
          <p:nvSpPr>
            <p:cNvPr name="Freeform 78" id="78"/>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79" id="79"/>
            <p:cNvSpPr txBox="true"/>
            <p:nvPr/>
          </p:nvSpPr>
          <p:spPr>
            <a:xfrm>
              <a:off x="0" y="-66675"/>
              <a:ext cx="9391055" cy="593923"/>
            </a:xfrm>
            <a:prstGeom prst="rect">
              <a:avLst/>
            </a:prstGeom>
          </p:spPr>
          <p:txBody>
            <a:bodyPr anchor="t" rtlCol="false" tIns="0" lIns="0" bIns="0" rIns="0"/>
            <a:lstStyle/>
            <a:p>
              <a:pPr algn="r">
                <a:lnSpc>
                  <a:spcPts val="3062"/>
                </a:lnSpc>
              </a:pPr>
              <a:r>
                <a:rPr lang="en-US" sz="1937">
                  <a:solidFill>
                    <a:srgbClr val="DCD7E5"/>
                  </a:solidFill>
                  <a:latin typeface="Heebo Light"/>
                  <a:ea typeface="Heebo Light"/>
                  <a:cs typeface="Heebo Light"/>
                  <a:sym typeface="Heebo Light"/>
                </a:rPr>
                <a:t>Suitable for dimensionality reduction and classification.</a:t>
              </a:r>
            </a:p>
          </p:txBody>
        </p:sp>
      </p:grpSp>
      <p:grpSp>
        <p:nvGrpSpPr>
          <p:cNvPr name="Group 80" id="80"/>
          <p:cNvGrpSpPr/>
          <p:nvPr/>
        </p:nvGrpSpPr>
        <p:grpSpPr>
          <a:xfrm rot="0">
            <a:off x="9393436" y="8172152"/>
            <a:ext cx="741313" cy="28575"/>
            <a:chOff x="0" y="0"/>
            <a:chExt cx="988417" cy="38100"/>
          </a:xfrm>
        </p:grpSpPr>
        <p:sp>
          <p:nvSpPr>
            <p:cNvPr name="Freeform 81" id="81"/>
            <p:cNvSpPr/>
            <p:nvPr/>
          </p:nvSpPr>
          <p:spPr>
            <a:xfrm flipH="false" flipV="false" rot="0">
              <a:off x="0" y="0"/>
              <a:ext cx="988441" cy="38100"/>
            </a:xfrm>
            <a:custGeom>
              <a:avLst/>
              <a:gdLst/>
              <a:ahLst/>
              <a:cxnLst/>
              <a:rect r="r" b="b" t="t" l="l"/>
              <a:pathLst>
                <a:path h="38100" w="988441">
                  <a:moveTo>
                    <a:pt x="0" y="19050"/>
                  </a:moveTo>
                  <a:cubicBezTo>
                    <a:pt x="0" y="8509"/>
                    <a:pt x="8509" y="0"/>
                    <a:pt x="19050" y="0"/>
                  </a:cubicBezTo>
                  <a:lnTo>
                    <a:pt x="969391" y="0"/>
                  </a:lnTo>
                  <a:cubicBezTo>
                    <a:pt x="979932" y="0"/>
                    <a:pt x="988441" y="8509"/>
                    <a:pt x="988441" y="19050"/>
                  </a:cubicBezTo>
                  <a:cubicBezTo>
                    <a:pt x="988441" y="29591"/>
                    <a:pt x="979932" y="38100"/>
                    <a:pt x="969391" y="38100"/>
                  </a:cubicBezTo>
                  <a:lnTo>
                    <a:pt x="19050" y="38100"/>
                  </a:lnTo>
                  <a:cubicBezTo>
                    <a:pt x="8509" y="38100"/>
                    <a:pt x="0" y="29591"/>
                    <a:pt x="0" y="19050"/>
                  </a:cubicBezTo>
                  <a:close/>
                </a:path>
              </a:pathLst>
            </a:custGeom>
            <a:solidFill>
              <a:srgbClr val="4A2C85"/>
            </a:solidFill>
          </p:spPr>
        </p:sp>
      </p:grpSp>
      <p:grpSp>
        <p:nvGrpSpPr>
          <p:cNvPr name="Group 82" id="82"/>
          <p:cNvGrpSpPr/>
          <p:nvPr/>
        </p:nvGrpSpPr>
        <p:grpSpPr>
          <a:xfrm rot="0">
            <a:off x="8861226" y="7903666"/>
            <a:ext cx="565547" cy="565547"/>
            <a:chOff x="0" y="0"/>
            <a:chExt cx="754063" cy="754063"/>
          </a:xfrm>
        </p:grpSpPr>
        <p:sp>
          <p:nvSpPr>
            <p:cNvPr name="Freeform 83" id="83"/>
            <p:cNvSpPr/>
            <p:nvPr/>
          </p:nvSpPr>
          <p:spPr>
            <a:xfrm flipH="false" flipV="false" rot="0">
              <a:off x="6350" y="6350"/>
              <a:ext cx="741426" cy="741426"/>
            </a:xfrm>
            <a:custGeom>
              <a:avLst/>
              <a:gdLst/>
              <a:ahLst/>
              <a:cxnLst/>
              <a:rect r="r" b="b" t="t" l="l"/>
              <a:pathLst>
                <a:path h="741426" w="741426">
                  <a:moveTo>
                    <a:pt x="0" y="138430"/>
                  </a:moveTo>
                  <a:cubicBezTo>
                    <a:pt x="0" y="61976"/>
                    <a:pt x="61976" y="0"/>
                    <a:pt x="138430" y="0"/>
                  </a:cubicBezTo>
                  <a:lnTo>
                    <a:pt x="602996" y="0"/>
                  </a:lnTo>
                  <a:cubicBezTo>
                    <a:pt x="679450" y="0"/>
                    <a:pt x="741426" y="61976"/>
                    <a:pt x="741426" y="138430"/>
                  </a:cubicBezTo>
                  <a:lnTo>
                    <a:pt x="741426" y="602996"/>
                  </a:lnTo>
                  <a:cubicBezTo>
                    <a:pt x="741426" y="679450"/>
                    <a:pt x="679450" y="741426"/>
                    <a:pt x="602996" y="741426"/>
                  </a:cubicBezTo>
                  <a:lnTo>
                    <a:pt x="138430" y="741426"/>
                  </a:lnTo>
                  <a:cubicBezTo>
                    <a:pt x="61976" y="741426"/>
                    <a:pt x="0" y="679450"/>
                    <a:pt x="0" y="602996"/>
                  </a:cubicBezTo>
                  <a:close/>
                </a:path>
              </a:pathLst>
            </a:custGeom>
            <a:solidFill>
              <a:srgbClr val="31136C"/>
            </a:solidFill>
          </p:spPr>
        </p:sp>
        <p:sp>
          <p:nvSpPr>
            <p:cNvPr name="Freeform 84" id="84"/>
            <p:cNvSpPr/>
            <p:nvPr/>
          </p:nvSpPr>
          <p:spPr>
            <a:xfrm flipH="false" flipV="false" rot="0">
              <a:off x="0" y="0"/>
              <a:ext cx="754126" cy="754126"/>
            </a:xfrm>
            <a:custGeom>
              <a:avLst/>
              <a:gdLst/>
              <a:ahLst/>
              <a:cxnLst/>
              <a:rect r="r" b="b" t="t" l="l"/>
              <a:pathLst>
                <a:path h="754126" w="754126">
                  <a:moveTo>
                    <a:pt x="0" y="144780"/>
                  </a:moveTo>
                  <a:cubicBezTo>
                    <a:pt x="0" y="64770"/>
                    <a:pt x="64770" y="0"/>
                    <a:pt x="144780" y="0"/>
                  </a:cubicBezTo>
                  <a:lnTo>
                    <a:pt x="609346" y="0"/>
                  </a:lnTo>
                  <a:lnTo>
                    <a:pt x="609346" y="6350"/>
                  </a:lnTo>
                  <a:lnTo>
                    <a:pt x="609346" y="0"/>
                  </a:lnTo>
                  <a:cubicBezTo>
                    <a:pt x="689229" y="0"/>
                    <a:pt x="754126" y="64770"/>
                    <a:pt x="754126" y="144780"/>
                  </a:cubicBezTo>
                  <a:lnTo>
                    <a:pt x="747776" y="144780"/>
                  </a:lnTo>
                  <a:lnTo>
                    <a:pt x="754126" y="144780"/>
                  </a:lnTo>
                  <a:lnTo>
                    <a:pt x="754126" y="609346"/>
                  </a:lnTo>
                  <a:lnTo>
                    <a:pt x="747776" y="609346"/>
                  </a:lnTo>
                  <a:lnTo>
                    <a:pt x="754126" y="609346"/>
                  </a:lnTo>
                  <a:cubicBezTo>
                    <a:pt x="754126" y="689229"/>
                    <a:pt x="689356" y="754126"/>
                    <a:pt x="609346" y="754126"/>
                  </a:cubicBezTo>
                  <a:lnTo>
                    <a:pt x="609346" y="747776"/>
                  </a:lnTo>
                  <a:lnTo>
                    <a:pt x="609346" y="754126"/>
                  </a:lnTo>
                  <a:lnTo>
                    <a:pt x="144780" y="754126"/>
                  </a:lnTo>
                  <a:lnTo>
                    <a:pt x="144780" y="747776"/>
                  </a:lnTo>
                  <a:lnTo>
                    <a:pt x="144780" y="754126"/>
                  </a:lnTo>
                  <a:cubicBezTo>
                    <a:pt x="64770" y="754126"/>
                    <a:pt x="0" y="689229"/>
                    <a:pt x="0" y="609346"/>
                  </a:cubicBezTo>
                  <a:lnTo>
                    <a:pt x="0" y="144780"/>
                  </a:lnTo>
                  <a:lnTo>
                    <a:pt x="6350" y="144780"/>
                  </a:lnTo>
                  <a:lnTo>
                    <a:pt x="0" y="144780"/>
                  </a:lnTo>
                  <a:moveTo>
                    <a:pt x="12700" y="144780"/>
                  </a:moveTo>
                  <a:lnTo>
                    <a:pt x="12700" y="609346"/>
                  </a:lnTo>
                  <a:lnTo>
                    <a:pt x="6350" y="609346"/>
                  </a:lnTo>
                  <a:lnTo>
                    <a:pt x="12700" y="609346"/>
                  </a:lnTo>
                  <a:cubicBezTo>
                    <a:pt x="12700" y="682244"/>
                    <a:pt x="71882" y="741426"/>
                    <a:pt x="144780" y="741426"/>
                  </a:cubicBezTo>
                  <a:lnTo>
                    <a:pt x="609346" y="741426"/>
                  </a:lnTo>
                  <a:cubicBezTo>
                    <a:pt x="682244" y="741426"/>
                    <a:pt x="741426" y="682244"/>
                    <a:pt x="741426" y="609346"/>
                  </a:cubicBezTo>
                  <a:lnTo>
                    <a:pt x="741426" y="144780"/>
                  </a:lnTo>
                  <a:cubicBezTo>
                    <a:pt x="741426" y="71882"/>
                    <a:pt x="682244" y="12700"/>
                    <a:pt x="609346" y="12700"/>
                  </a:cubicBezTo>
                  <a:lnTo>
                    <a:pt x="144780" y="12700"/>
                  </a:lnTo>
                  <a:lnTo>
                    <a:pt x="144780" y="6350"/>
                  </a:lnTo>
                  <a:lnTo>
                    <a:pt x="144780" y="12700"/>
                  </a:lnTo>
                  <a:cubicBezTo>
                    <a:pt x="71882" y="12700"/>
                    <a:pt x="12700" y="71882"/>
                    <a:pt x="12700" y="144780"/>
                  </a:cubicBezTo>
                  <a:close/>
                </a:path>
              </a:pathLst>
            </a:custGeom>
            <a:solidFill>
              <a:srgbClr val="4A2C85"/>
            </a:solidFill>
          </p:spPr>
        </p:sp>
      </p:grpSp>
      <p:grpSp>
        <p:nvGrpSpPr>
          <p:cNvPr name="Group 85" id="85"/>
          <p:cNvGrpSpPr/>
          <p:nvPr/>
        </p:nvGrpSpPr>
        <p:grpSpPr>
          <a:xfrm rot="0">
            <a:off x="8958709" y="7954789"/>
            <a:ext cx="370583" cy="463303"/>
            <a:chOff x="0" y="0"/>
            <a:chExt cx="494110" cy="617737"/>
          </a:xfrm>
        </p:grpSpPr>
        <p:sp>
          <p:nvSpPr>
            <p:cNvPr name="Freeform 86" id="86"/>
            <p:cNvSpPr/>
            <p:nvPr/>
          </p:nvSpPr>
          <p:spPr>
            <a:xfrm flipH="false" flipV="false" rot="0">
              <a:off x="0" y="0"/>
              <a:ext cx="494110" cy="617737"/>
            </a:xfrm>
            <a:custGeom>
              <a:avLst/>
              <a:gdLst/>
              <a:ahLst/>
              <a:cxnLst/>
              <a:rect r="r" b="b" t="t" l="l"/>
              <a:pathLst>
                <a:path h="617737" w="494110">
                  <a:moveTo>
                    <a:pt x="0" y="0"/>
                  </a:moveTo>
                  <a:lnTo>
                    <a:pt x="494110" y="0"/>
                  </a:lnTo>
                  <a:lnTo>
                    <a:pt x="494110" y="617737"/>
                  </a:lnTo>
                  <a:lnTo>
                    <a:pt x="0" y="617737"/>
                  </a:lnTo>
                  <a:close/>
                </a:path>
              </a:pathLst>
            </a:custGeom>
            <a:solidFill>
              <a:srgbClr val="000000">
                <a:alpha val="0"/>
              </a:srgbClr>
            </a:solidFill>
          </p:spPr>
        </p:sp>
        <p:sp>
          <p:nvSpPr>
            <p:cNvPr name="TextBox 87" id="87"/>
            <p:cNvSpPr txBox="true"/>
            <p:nvPr/>
          </p:nvSpPr>
          <p:spPr>
            <a:xfrm>
              <a:off x="0" y="57150"/>
              <a:ext cx="494110" cy="560587"/>
            </a:xfrm>
            <a:prstGeom prst="rect">
              <a:avLst/>
            </a:prstGeom>
          </p:spPr>
          <p:txBody>
            <a:bodyPr anchor="t" rtlCol="false" tIns="0" lIns="0" bIns="0" rIns="0"/>
            <a:lstStyle/>
            <a:p>
              <a:pPr algn="ctr">
                <a:lnSpc>
                  <a:spcPts val="2874"/>
                </a:lnSpc>
              </a:pPr>
              <a:r>
                <a:rPr lang="en-US" sz="2874">
                  <a:solidFill>
                    <a:srgbClr val="DCD7E5"/>
                  </a:solidFill>
                  <a:latin typeface="Montserrat"/>
                  <a:ea typeface="Montserrat"/>
                  <a:cs typeface="Montserrat"/>
                  <a:sym typeface="Montserrat"/>
                </a:rPr>
                <a:t>6</a:t>
              </a:r>
            </a:p>
          </p:txBody>
        </p:sp>
      </p:grpSp>
      <p:grpSp>
        <p:nvGrpSpPr>
          <p:cNvPr name="Group 88" id="88"/>
          <p:cNvGrpSpPr/>
          <p:nvPr/>
        </p:nvGrpSpPr>
        <p:grpSpPr>
          <a:xfrm rot="0">
            <a:off x="10379720" y="7877472"/>
            <a:ext cx="3089225" cy="386209"/>
            <a:chOff x="0" y="0"/>
            <a:chExt cx="4118967" cy="514945"/>
          </a:xfrm>
        </p:grpSpPr>
        <p:sp>
          <p:nvSpPr>
            <p:cNvPr name="Freeform 89" id="89"/>
            <p:cNvSpPr/>
            <p:nvPr/>
          </p:nvSpPr>
          <p:spPr>
            <a:xfrm flipH="false" flipV="false" rot="0">
              <a:off x="0" y="0"/>
              <a:ext cx="4118967" cy="514945"/>
            </a:xfrm>
            <a:custGeom>
              <a:avLst/>
              <a:gdLst/>
              <a:ahLst/>
              <a:cxnLst/>
              <a:rect r="r" b="b" t="t" l="l"/>
              <a:pathLst>
                <a:path h="514945" w="4118967">
                  <a:moveTo>
                    <a:pt x="0" y="0"/>
                  </a:moveTo>
                  <a:lnTo>
                    <a:pt x="4118967" y="0"/>
                  </a:lnTo>
                  <a:lnTo>
                    <a:pt x="4118967" y="514945"/>
                  </a:lnTo>
                  <a:lnTo>
                    <a:pt x="0" y="514945"/>
                  </a:lnTo>
                  <a:close/>
                </a:path>
              </a:pathLst>
            </a:custGeom>
            <a:solidFill>
              <a:srgbClr val="000000">
                <a:alpha val="0"/>
              </a:srgbClr>
            </a:solidFill>
          </p:spPr>
        </p:sp>
        <p:sp>
          <p:nvSpPr>
            <p:cNvPr name="TextBox 90" id="90"/>
            <p:cNvSpPr txBox="true"/>
            <p:nvPr/>
          </p:nvSpPr>
          <p:spPr>
            <a:xfrm>
              <a:off x="0" y="-28575"/>
              <a:ext cx="4118967" cy="543520"/>
            </a:xfrm>
            <a:prstGeom prst="rect">
              <a:avLst/>
            </a:prstGeom>
          </p:spPr>
          <p:txBody>
            <a:bodyPr anchor="t" rtlCol="false" tIns="0" lIns="0" bIns="0" rIns="0"/>
            <a:lstStyle/>
            <a:p>
              <a:pPr algn="l">
                <a:lnSpc>
                  <a:spcPts val="3000"/>
                </a:lnSpc>
              </a:pPr>
              <a:r>
                <a:rPr lang="en-US" sz="2375">
                  <a:solidFill>
                    <a:srgbClr val="DCD7E5"/>
                  </a:solidFill>
                  <a:latin typeface="Montserrat"/>
                  <a:ea typeface="Montserrat"/>
                  <a:cs typeface="Montserrat"/>
                  <a:sym typeface="Montserrat"/>
                </a:rPr>
                <a:t>AdaBoost</a:t>
              </a:r>
            </a:p>
          </p:txBody>
        </p:sp>
      </p:grpSp>
      <p:grpSp>
        <p:nvGrpSpPr>
          <p:cNvPr name="Group 91" id="91"/>
          <p:cNvGrpSpPr/>
          <p:nvPr/>
        </p:nvGrpSpPr>
        <p:grpSpPr>
          <a:xfrm rot="0">
            <a:off x="10379720" y="8411915"/>
            <a:ext cx="7043291" cy="395436"/>
            <a:chOff x="0" y="0"/>
            <a:chExt cx="9391055" cy="527248"/>
          </a:xfrm>
        </p:grpSpPr>
        <p:sp>
          <p:nvSpPr>
            <p:cNvPr name="Freeform 92" id="92"/>
            <p:cNvSpPr/>
            <p:nvPr/>
          </p:nvSpPr>
          <p:spPr>
            <a:xfrm flipH="false" flipV="false" rot="0">
              <a:off x="0" y="0"/>
              <a:ext cx="9391055" cy="527248"/>
            </a:xfrm>
            <a:custGeom>
              <a:avLst/>
              <a:gdLst/>
              <a:ahLst/>
              <a:cxnLst/>
              <a:rect r="r" b="b" t="t" l="l"/>
              <a:pathLst>
                <a:path h="527248" w="9391055">
                  <a:moveTo>
                    <a:pt x="0" y="0"/>
                  </a:moveTo>
                  <a:lnTo>
                    <a:pt x="9391055" y="0"/>
                  </a:lnTo>
                  <a:lnTo>
                    <a:pt x="9391055" y="527248"/>
                  </a:lnTo>
                  <a:lnTo>
                    <a:pt x="0" y="527248"/>
                  </a:lnTo>
                  <a:close/>
                </a:path>
              </a:pathLst>
            </a:custGeom>
            <a:solidFill>
              <a:srgbClr val="000000">
                <a:alpha val="0"/>
              </a:srgbClr>
            </a:solidFill>
          </p:spPr>
        </p:sp>
        <p:sp>
          <p:nvSpPr>
            <p:cNvPr name="TextBox 93" id="93"/>
            <p:cNvSpPr txBox="true"/>
            <p:nvPr/>
          </p:nvSpPr>
          <p:spPr>
            <a:xfrm>
              <a:off x="0" y="-66675"/>
              <a:ext cx="9391055" cy="593923"/>
            </a:xfrm>
            <a:prstGeom prst="rect">
              <a:avLst/>
            </a:prstGeom>
          </p:spPr>
          <p:txBody>
            <a:bodyPr anchor="t" rtlCol="false" tIns="0" lIns="0" bIns="0" rIns="0"/>
            <a:lstStyle/>
            <a:p>
              <a:pPr algn="l">
                <a:lnSpc>
                  <a:spcPts val="3062"/>
                </a:lnSpc>
              </a:pPr>
              <a:r>
                <a:rPr lang="en-US" sz="1937">
                  <a:solidFill>
                    <a:srgbClr val="DCD7E5"/>
                  </a:solidFill>
                  <a:latin typeface="Heebo Light"/>
                  <a:ea typeface="Heebo Light"/>
                  <a:cs typeface="Heebo Light"/>
                  <a:sym typeface="Heebo Light"/>
                </a:rPr>
                <a:t>Combines multiple weak learners into a strong classifier.</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885230" y="695474"/>
            <a:ext cx="10826204" cy="985369"/>
            <a:chOff x="0" y="0"/>
            <a:chExt cx="14434938" cy="1313826"/>
          </a:xfrm>
        </p:grpSpPr>
        <p:sp>
          <p:nvSpPr>
            <p:cNvPr name="Freeform 6" id="6"/>
            <p:cNvSpPr/>
            <p:nvPr/>
          </p:nvSpPr>
          <p:spPr>
            <a:xfrm flipH="false" flipV="false" rot="0">
              <a:off x="0" y="0"/>
              <a:ext cx="14434939" cy="1313826"/>
            </a:xfrm>
            <a:custGeom>
              <a:avLst/>
              <a:gdLst/>
              <a:ahLst/>
              <a:cxnLst/>
              <a:rect r="r" b="b" t="t" l="l"/>
              <a:pathLst>
                <a:path h="1313826" w="14434939">
                  <a:moveTo>
                    <a:pt x="0" y="0"/>
                  </a:moveTo>
                  <a:lnTo>
                    <a:pt x="14434939" y="0"/>
                  </a:lnTo>
                  <a:lnTo>
                    <a:pt x="14434939" y="1313826"/>
                  </a:lnTo>
                  <a:lnTo>
                    <a:pt x="0" y="1313826"/>
                  </a:lnTo>
                  <a:close/>
                </a:path>
              </a:pathLst>
            </a:custGeom>
            <a:solidFill>
              <a:srgbClr val="000000">
                <a:alpha val="0"/>
              </a:srgbClr>
            </a:solidFill>
          </p:spPr>
        </p:sp>
        <p:sp>
          <p:nvSpPr>
            <p:cNvPr name="TextBox 7" id="7"/>
            <p:cNvSpPr txBox="true"/>
            <p:nvPr/>
          </p:nvSpPr>
          <p:spPr>
            <a:xfrm>
              <a:off x="0" y="-19050"/>
              <a:ext cx="14434938" cy="1332876"/>
            </a:xfrm>
            <a:prstGeom prst="rect">
              <a:avLst/>
            </a:prstGeom>
          </p:spPr>
          <p:txBody>
            <a:bodyPr anchor="t" rtlCol="false" tIns="0" lIns="0" bIns="0" rIns="0"/>
            <a:lstStyle/>
            <a:p>
              <a:pPr algn="l">
                <a:lnSpc>
                  <a:spcPts val="6187"/>
                </a:lnSpc>
              </a:pPr>
              <a:r>
                <a:rPr lang="en-US" sz="4937">
                  <a:solidFill>
                    <a:srgbClr val="F2F0F4"/>
                  </a:solidFill>
                  <a:latin typeface="Montserrat"/>
                  <a:ea typeface="Montserrat"/>
                  <a:cs typeface="Montserrat"/>
                  <a:sym typeface="Montserrat"/>
                </a:rPr>
                <a:t>6.</a:t>
              </a:r>
              <a:r>
                <a:rPr lang="en-US" sz="4937">
                  <a:solidFill>
                    <a:srgbClr val="F2F0F4"/>
                  </a:solidFill>
                  <a:latin typeface="Montserrat"/>
                  <a:ea typeface="Montserrat"/>
                  <a:cs typeface="Montserrat"/>
                  <a:sym typeface="Montserrat"/>
                </a:rPr>
                <a:t>Model Performance Summary</a:t>
              </a:r>
            </a:p>
          </p:txBody>
        </p:sp>
      </p:grpSp>
      <p:grpSp>
        <p:nvGrpSpPr>
          <p:cNvPr name="Group 8" id="8"/>
          <p:cNvGrpSpPr/>
          <p:nvPr/>
        </p:nvGrpSpPr>
        <p:grpSpPr>
          <a:xfrm rot="0">
            <a:off x="885230" y="1991766"/>
            <a:ext cx="16517541" cy="2971800"/>
            <a:chOff x="0" y="0"/>
            <a:chExt cx="22023388" cy="3962400"/>
          </a:xfrm>
        </p:grpSpPr>
        <p:sp>
          <p:nvSpPr>
            <p:cNvPr name="Freeform 9" id="9"/>
            <p:cNvSpPr/>
            <p:nvPr/>
          </p:nvSpPr>
          <p:spPr>
            <a:xfrm flipH="false" flipV="false" rot="0">
              <a:off x="0" y="0"/>
              <a:ext cx="22023324" cy="3962400"/>
            </a:xfrm>
            <a:custGeom>
              <a:avLst/>
              <a:gdLst/>
              <a:ahLst/>
              <a:cxnLst/>
              <a:rect r="r" b="b" t="t" l="l"/>
              <a:pathLst>
                <a:path h="3962400" w="22023324">
                  <a:moveTo>
                    <a:pt x="0" y="141605"/>
                  </a:moveTo>
                  <a:cubicBezTo>
                    <a:pt x="0" y="63373"/>
                    <a:pt x="63373" y="0"/>
                    <a:pt x="141605" y="0"/>
                  </a:cubicBezTo>
                  <a:lnTo>
                    <a:pt x="21881719" y="0"/>
                  </a:lnTo>
                  <a:cubicBezTo>
                    <a:pt x="21959951" y="0"/>
                    <a:pt x="22023324" y="63373"/>
                    <a:pt x="22023324" y="141605"/>
                  </a:cubicBezTo>
                  <a:lnTo>
                    <a:pt x="22023324" y="3820795"/>
                  </a:lnTo>
                  <a:cubicBezTo>
                    <a:pt x="22023324" y="3899027"/>
                    <a:pt x="21959951" y="3962400"/>
                    <a:pt x="21881719" y="3962400"/>
                  </a:cubicBezTo>
                  <a:lnTo>
                    <a:pt x="141605" y="3962400"/>
                  </a:lnTo>
                  <a:cubicBezTo>
                    <a:pt x="63373" y="3962400"/>
                    <a:pt x="0" y="3899027"/>
                    <a:pt x="0" y="3820795"/>
                  </a:cubicBezTo>
                  <a:close/>
                </a:path>
              </a:pathLst>
            </a:custGeom>
            <a:solidFill>
              <a:srgbClr val="032349"/>
            </a:solidFill>
          </p:spPr>
        </p:sp>
      </p:grpSp>
      <p:sp>
        <p:nvSpPr>
          <p:cNvPr name="Freeform 10" id="10" descr="preencoded.png"/>
          <p:cNvSpPr/>
          <p:nvPr/>
        </p:nvSpPr>
        <p:spPr>
          <a:xfrm flipH="false" flipV="false" rot="0">
            <a:off x="1138089" y="2362646"/>
            <a:ext cx="316111" cy="252859"/>
          </a:xfrm>
          <a:custGeom>
            <a:avLst/>
            <a:gdLst/>
            <a:ahLst/>
            <a:cxnLst/>
            <a:rect r="r" b="b" t="t" l="l"/>
            <a:pathLst>
              <a:path h="252859" w="316111">
                <a:moveTo>
                  <a:pt x="0" y="0"/>
                </a:moveTo>
                <a:lnTo>
                  <a:pt x="316111" y="0"/>
                </a:lnTo>
                <a:lnTo>
                  <a:pt x="316111" y="252859"/>
                </a:lnTo>
                <a:lnTo>
                  <a:pt x="0" y="252859"/>
                </a:lnTo>
                <a:lnTo>
                  <a:pt x="0" y="0"/>
                </a:lnTo>
                <a:close/>
              </a:path>
            </a:pathLst>
          </a:custGeom>
          <a:blipFill>
            <a:blip r:embed="rId4"/>
            <a:stretch>
              <a:fillRect l="0" t="-1142" r="0" b="-1142"/>
            </a:stretch>
          </a:blipFill>
        </p:spPr>
      </p:sp>
      <p:grpSp>
        <p:nvGrpSpPr>
          <p:cNvPr name="Group 11" id="11"/>
          <p:cNvGrpSpPr/>
          <p:nvPr/>
        </p:nvGrpSpPr>
        <p:grpSpPr>
          <a:xfrm rot="0">
            <a:off x="1707059" y="2307729"/>
            <a:ext cx="15442852" cy="404812"/>
            <a:chOff x="0" y="0"/>
            <a:chExt cx="20590470" cy="539750"/>
          </a:xfrm>
        </p:grpSpPr>
        <p:sp>
          <p:nvSpPr>
            <p:cNvPr name="Freeform 12" id="12"/>
            <p:cNvSpPr/>
            <p:nvPr/>
          </p:nvSpPr>
          <p:spPr>
            <a:xfrm flipH="false" flipV="false" rot="0">
              <a:off x="0" y="0"/>
              <a:ext cx="20590470" cy="539750"/>
            </a:xfrm>
            <a:custGeom>
              <a:avLst/>
              <a:gdLst/>
              <a:ahLst/>
              <a:cxnLst/>
              <a:rect r="r" b="b" t="t" l="l"/>
              <a:pathLst>
                <a:path h="539750" w="20590470">
                  <a:moveTo>
                    <a:pt x="0" y="0"/>
                  </a:moveTo>
                  <a:lnTo>
                    <a:pt x="20590470" y="0"/>
                  </a:lnTo>
                  <a:lnTo>
                    <a:pt x="20590470" y="539750"/>
                  </a:lnTo>
                  <a:lnTo>
                    <a:pt x="0" y="539750"/>
                  </a:lnTo>
                  <a:close/>
                </a:path>
              </a:pathLst>
            </a:custGeom>
            <a:solidFill>
              <a:srgbClr val="000000">
                <a:alpha val="0"/>
              </a:srgbClr>
            </a:solidFill>
          </p:spPr>
        </p:sp>
        <p:sp>
          <p:nvSpPr>
            <p:cNvPr name="TextBox 13" id="13"/>
            <p:cNvSpPr txBox="true"/>
            <p:nvPr/>
          </p:nvSpPr>
          <p:spPr>
            <a:xfrm>
              <a:off x="0" y="-76200"/>
              <a:ext cx="20590470" cy="615950"/>
            </a:xfrm>
            <a:prstGeom prst="rect">
              <a:avLst/>
            </a:prstGeom>
          </p:spPr>
          <p:txBody>
            <a:bodyPr anchor="t" rtlCol="false" tIns="0" lIns="0" bIns="0" rIns="0"/>
            <a:lstStyle/>
            <a:p>
              <a:pPr algn="l">
                <a:lnSpc>
                  <a:spcPts val="3125"/>
                </a:lnSpc>
              </a:pPr>
              <a:r>
                <a:rPr lang="en-US" sz="1937" b="true">
                  <a:solidFill>
                    <a:srgbClr val="FFFFFF"/>
                  </a:solidFill>
                  <a:latin typeface="Heebo Bold"/>
                  <a:ea typeface="Heebo Bold"/>
                  <a:cs typeface="Heebo Bold"/>
                  <a:sym typeface="Heebo Bold"/>
                </a:rPr>
                <a:t>Accuracy</a:t>
              </a:r>
              <a:r>
                <a:rPr lang="en-US" sz="1937">
                  <a:solidFill>
                    <a:srgbClr val="FFFFFF"/>
                  </a:solidFill>
                  <a:latin typeface="Heebo Light"/>
                  <a:ea typeface="Heebo Light"/>
                  <a:cs typeface="Heebo Light"/>
                  <a:sym typeface="Heebo Light"/>
                </a:rPr>
                <a:t>: the proportion of correct predictions among the total number of cases examined.</a:t>
              </a:r>
            </a:p>
          </p:txBody>
        </p:sp>
      </p:grpSp>
      <p:grpSp>
        <p:nvGrpSpPr>
          <p:cNvPr name="Group 14" id="14"/>
          <p:cNvGrpSpPr/>
          <p:nvPr/>
        </p:nvGrpSpPr>
        <p:grpSpPr>
          <a:xfrm rot="0">
            <a:off x="1707059" y="2940100"/>
            <a:ext cx="15442852" cy="404812"/>
            <a:chOff x="0" y="0"/>
            <a:chExt cx="20590470" cy="539750"/>
          </a:xfrm>
        </p:grpSpPr>
        <p:sp>
          <p:nvSpPr>
            <p:cNvPr name="Freeform 15" id="15"/>
            <p:cNvSpPr/>
            <p:nvPr/>
          </p:nvSpPr>
          <p:spPr>
            <a:xfrm flipH="false" flipV="false" rot="0">
              <a:off x="0" y="0"/>
              <a:ext cx="20590470" cy="539750"/>
            </a:xfrm>
            <a:custGeom>
              <a:avLst/>
              <a:gdLst/>
              <a:ahLst/>
              <a:cxnLst/>
              <a:rect r="r" b="b" t="t" l="l"/>
              <a:pathLst>
                <a:path h="539750" w="20590470">
                  <a:moveTo>
                    <a:pt x="0" y="0"/>
                  </a:moveTo>
                  <a:lnTo>
                    <a:pt x="20590470" y="0"/>
                  </a:lnTo>
                  <a:lnTo>
                    <a:pt x="20590470" y="539750"/>
                  </a:lnTo>
                  <a:lnTo>
                    <a:pt x="0" y="539750"/>
                  </a:lnTo>
                  <a:close/>
                </a:path>
              </a:pathLst>
            </a:custGeom>
            <a:solidFill>
              <a:srgbClr val="000000">
                <a:alpha val="0"/>
              </a:srgbClr>
            </a:solidFill>
          </p:spPr>
        </p:sp>
        <p:sp>
          <p:nvSpPr>
            <p:cNvPr name="TextBox 16" id="16"/>
            <p:cNvSpPr txBox="true"/>
            <p:nvPr/>
          </p:nvSpPr>
          <p:spPr>
            <a:xfrm>
              <a:off x="0" y="-76200"/>
              <a:ext cx="20590470" cy="615950"/>
            </a:xfrm>
            <a:prstGeom prst="rect">
              <a:avLst/>
            </a:prstGeom>
          </p:spPr>
          <p:txBody>
            <a:bodyPr anchor="t" rtlCol="false" tIns="0" lIns="0" bIns="0" rIns="0"/>
            <a:lstStyle/>
            <a:p>
              <a:pPr algn="l">
                <a:lnSpc>
                  <a:spcPts val="3125"/>
                </a:lnSpc>
              </a:pPr>
              <a:r>
                <a:rPr lang="en-US" sz="1937" b="true">
                  <a:solidFill>
                    <a:srgbClr val="FFFFFF"/>
                  </a:solidFill>
                  <a:latin typeface="Heebo Bold"/>
                  <a:ea typeface="Heebo Bold"/>
                  <a:cs typeface="Heebo Bold"/>
                  <a:sym typeface="Heebo Bold"/>
                </a:rPr>
                <a:t>Precision</a:t>
              </a:r>
              <a:r>
                <a:rPr lang="en-US" sz="1937">
                  <a:solidFill>
                    <a:srgbClr val="FFFFFF"/>
                  </a:solidFill>
                  <a:latin typeface="Heebo Light"/>
                  <a:ea typeface="Heebo Light"/>
                  <a:cs typeface="Heebo Light"/>
                  <a:sym typeface="Heebo Light"/>
                </a:rPr>
                <a:t>: the proportion of true positive results (correctly predicted positives) out of all positive results (whether correct or incorrect).</a:t>
              </a:r>
            </a:p>
          </p:txBody>
        </p:sp>
      </p:grpSp>
      <p:grpSp>
        <p:nvGrpSpPr>
          <p:cNvPr name="Group 17" id="17"/>
          <p:cNvGrpSpPr/>
          <p:nvPr/>
        </p:nvGrpSpPr>
        <p:grpSpPr>
          <a:xfrm rot="0">
            <a:off x="1707059" y="3572470"/>
            <a:ext cx="15442852" cy="404812"/>
            <a:chOff x="0" y="0"/>
            <a:chExt cx="20590470" cy="539750"/>
          </a:xfrm>
        </p:grpSpPr>
        <p:sp>
          <p:nvSpPr>
            <p:cNvPr name="Freeform 18" id="18"/>
            <p:cNvSpPr/>
            <p:nvPr/>
          </p:nvSpPr>
          <p:spPr>
            <a:xfrm flipH="false" flipV="false" rot="0">
              <a:off x="0" y="0"/>
              <a:ext cx="20590470" cy="539750"/>
            </a:xfrm>
            <a:custGeom>
              <a:avLst/>
              <a:gdLst/>
              <a:ahLst/>
              <a:cxnLst/>
              <a:rect r="r" b="b" t="t" l="l"/>
              <a:pathLst>
                <a:path h="539750" w="20590470">
                  <a:moveTo>
                    <a:pt x="0" y="0"/>
                  </a:moveTo>
                  <a:lnTo>
                    <a:pt x="20590470" y="0"/>
                  </a:lnTo>
                  <a:lnTo>
                    <a:pt x="20590470" y="539750"/>
                  </a:lnTo>
                  <a:lnTo>
                    <a:pt x="0" y="539750"/>
                  </a:lnTo>
                  <a:close/>
                </a:path>
              </a:pathLst>
            </a:custGeom>
            <a:solidFill>
              <a:srgbClr val="000000">
                <a:alpha val="0"/>
              </a:srgbClr>
            </a:solidFill>
          </p:spPr>
        </p:sp>
        <p:sp>
          <p:nvSpPr>
            <p:cNvPr name="TextBox 19" id="19"/>
            <p:cNvSpPr txBox="true"/>
            <p:nvPr/>
          </p:nvSpPr>
          <p:spPr>
            <a:xfrm>
              <a:off x="0" y="-76200"/>
              <a:ext cx="20590470" cy="615950"/>
            </a:xfrm>
            <a:prstGeom prst="rect">
              <a:avLst/>
            </a:prstGeom>
          </p:spPr>
          <p:txBody>
            <a:bodyPr anchor="t" rtlCol="false" tIns="0" lIns="0" bIns="0" rIns="0"/>
            <a:lstStyle/>
            <a:p>
              <a:pPr algn="l">
                <a:lnSpc>
                  <a:spcPts val="3125"/>
                </a:lnSpc>
              </a:pPr>
              <a:r>
                <a:rPr lang="en-US" sz="1937" b="true">
                  <a:solidFill>
                    <a:srgbClr val="FFFFFF"/>
                  </a:solidFill>
                  <a:latin typeface="Heebo Bold"/>
                  <a:ea typeface="Heebo Bold"/>
                  <a:cs typeface="Heebo Bold"/>
                  <a:sym typeface="Heebo Bold"/>
                </a:rPr>
                <a:t>Recall</a:t>
              </a:r>
              <a:r>
                <a:rPr lang="en-US" sz="1937">
                  <a:solidFill>
                    <a:srgbClr val="FFFFFF"/>
                  </a:solidFill>
                  <a:latin typeface="Heebo Light"/>
                  <a:ea typeface="Heebo Light"/>
                  <a:cs typeface="Heebo Light"/>
                  <a:sym typeface="Heebo Light"/>
                </a:rPr>
                <a:t>: the proportion of actual positives that are correctly identified.</a:t>
              </a:r>
            </a:p>
          </p:txBody>
        </p:sp>
      </p:grpSp>
      <p:grpSp>
        <p:nvGrpSpPr>
          <p:cNvPr name="Group 20" id="20"/>
          <p:cNvGrpSpPr/>
          <p:nvPr/>
        </p:nvGrpSpPr>
        <p:grpSpPr>
          <a:xfrm rot="0">
            <a:off x="1707059" y="4204841"/>
            <a:ext cx="15442852" cy="404812"/>
            <a:chOff x="0" y="0"/>
            <a:chExt cx="20590470" cy="539750"/>
          </a:xfrm>
        </p:grpSpPr>
        <p:sp>
          <p:nvSpPr>
            <p:cNvPr name="Freeform 21" id="21"/>
            <p:cNvSpPr/>
            <p:nvPr/>
          </p:nvSpPr>
          <p:spPr>
            <a:xfrm flipH="false" flipV="false" rot="0">
              <a:off x="0" y="0"/>
              <a:ext cx="20590470" cy="539750"/>
            </a:xfrm>
            <a:custGeom>
              <a:avLst/>
              <a:gdLst/>
              <a:ahLst/>
              <a:cxnLst/>
              <a:rect r="r" b="b" t="t" l="l"/>
              <a:pathLst>
                <a:path h="539750" w="20590470">
                  <a:moveTo>
                    <a:pt x="0" y="0"/>
                  </a:moveTo>
                  <a:lnTo>
                    <a:pt x="20590470" y="0"/>
                  </a:lnTo>
                  <a:lnTo>
                    <a:pt x="20590470" y="539750"/>
                  </a:lnTo>
                  <a:lnTo>
                    <a:pt x="0" y="539750"/>
                  </a:lnTo>
                  <a:close/>
                </a:path>
              </a:pathLst>
            </a:custGeom>
            <a:solidFill>
              <a:srgbClr val="000000">
                <a:alpha val="0"/>
              </a:srgbClr>
            </a:solidFill>
          </p:spPr>
        </p:sp>
        <p:sp>
          <p:nvSpPr>
            <p:cNvPr name="TextBox 22" id="22"/>
            <p:cNvSpPr txBox="true"/>
            <p:nvPr/>
          </p:nvSpPr>
          <p:spPr>
            <a:xfrm>
              <a:off x="0" y="-76200"/>
              <a:ext cx="20590470" cy="615950"/>
            </a:xfrm>
            <a:prstGeom prst="rect">
              <a:avLst/>
            </a:prstGeom>
          </p:spPr>
          <p:txBody>
            <a:bodyPr anchor="t" rtlCol="false" tIns="0" lIns="0" bIns="0" rIns="0"/>
            <a:lstStyle/>
            <a:p>
              <a:pPr algn="l">
                <a:lnSpc>
                  <a:spcPts val="3125"/>
                </a:lnSpc>
              </a:pPr>
              <a:r>
                <a:rPr lang="en-US" sz="1937" b="true">
                  <a:solidFill>
                    <a:srgbClr val="FFFFFF"/>
                  </a:solidFill>
                  <a:latin typeface="Heebo Bold"/>
                  <a:ea typeface="Heebo Bold"/>
                  <a:cs typeface="Heebo Bold"/>
                  <a:sym typeface="Heebo Bold"/>
                </a:rPr>
                <a:t>F1 Score</a:t>
              </a:r>
              <a:r>
                <a:rPr lang="en-US" sz="1937">
                  <a:solidFill>
                    <a:srgbClr val="FFFFFF"/>
                  </a:solidFill>
                  <a:latin typeface="Heebo Light"/>
                  <a:ea typeface="Heebo Light"/>
                  <a:cs typeface="Heebo Light"/>
                  <a:sym typeface="Heebo Light"/>
                </a:rPr>
                <a:t>: the harmonic mean of precision and recall, providing a balanced measure of the model's accuracy.</a:t>
              </a:r>
            </a:p>
          </p:txBody>
        </p:sp>
      </p:grpSp>
      <p:grpSp>
        <p:nvGrpSpPr>
          <p:cNvPr name="Group 23" id="23"/>
          <p:cNvGrpSpPr/>
          <p:nvPr/>
        </p:nvGrpSpPr>
        <p:grpSpPr>
          <a:xfrm rot="0">
            <a:off x="880468" y="5243215"/>
            <a:ext cx="16527066" cy="3664446"/>
            <a:chOff x="0" y="0"/>
            <a:chExt cx="22036088" cy="4885928"/>
          </a:xfrm>
        </p:grpSpPr>
        <p:sp>
          <p:nvSpPr>
            <p:cNvPr name="Freeform 24" id="24"/>
            <p:cNvSpPr/>
            <p:nvPr/>
          </p:nvSpPr>
          <p:spPr>
            <a:xfrm flipH="false" flipV="false" rot="0">
              <a:off x="0" y="0"/>
              <a:ext cx="22036151" cy="4885944"/>
            </a:xfrm>
            <a:custGeom>
              <a:avLst/>
              <a:gdLst/>
              <a:ahLst/>
              <a:cxnLst/>
              <a:rect r="r" b="b" t="t" l="l"/>
              <a:pathLst>
                <a:path h="4885944" w="22036151">
                  <a:moveTo>
                    <a:pt x="0" y="147955"/>
                  </a:moveTo>
                  <a:cubicBezTo>
                    <a:pt x="0" y="66294"/>
                    <a:pt x="66421" y="0"/>
                    <a:pt x="148336" y="0"/>
                  </a:cubicBezTo>
                  <a:lnTo>
                    <a:pt x="21887814" y="0"/>
                  </a:lnTo>
                  <a:lnTo>
                    <a:pt x="21887814" y="6350"/>
                  </a:lnTo>
                  <a:lnTo>
                    <a:pt x="21887814" y="0"/>
                  </a:lnTo>
                  <a:cubicBezTo>
                    <a:pt x="21969729" y="0"/>
                    <a:pt x="22036151" y="66294"/>
                    <a:pt x="22036151" y="147955"/>
                  </a:cubicBezTo>
                  <a:lnTo>
                    <a:pt x="22029801" y="147955"/>
                  </a:lnTo>
                  <a:lnTo>
                    <a:pt x="22036151" y="147955"/>
                  </a:lnTo>
                  <a:lnTo>
                    <a:pt x="22036151" y="4737862"/>
                  </a:lnTo>
                  <a:lnTo>
                    <a:pt x="22029801" y="4737862"/>
                  </a:lnTo>
                  <a:lnTo>
                    <a:pt x="22036151" y="4737862"/>
                  </a:lnTo>
                  <a:cubicBezTo>
                    <a:pt x="22036151" y="4819650"/>
                    <a:pt x="21969729" y="4885817"/>
                    <a:pt x="21887814" y="4885817"/>
                  </a:cubicBezTo>
                  <a:lnTo>
                    <a:pt x="21887814" y="4879467"/>
                  </a:lnTo>
                  <a:lnTo>
                    <a:pt x="21887814" y="4885817"/>
                  </a:lnTo>
                  <a:lnTo>
                    <a:pt x="148336" y="4885817"/>
                  </a:lnTo>
                  <a:lnTo>
                    <a:pt x="148336" y="4879467"/>
                  </a:lnTo>
                  <a:lnTo>
                    <a:pt x="148336" y="4885817"/>
                  </a:lnTo>
                  <a:cubicBezTo>
                    <a:pt x="66421" y="4885944"/>
                    <a:pt x="0" y="4819650"/>
                    <a:pt x="0" y="4737862"/>
                  </a:cubicBezTo>
                  <a:lnTo>
                    <a:pt x="0" y="147955"/>
                  </a:lnTo>
                  <a:lnTo>
                    <a:pt x="6350" y="147955"/>
                  </a:lnTo>
                  <a:lnTo>
                    <a:pt x="0" y="147955"/>
                  </a:lnTo>
                  <a:moveTo>
                    <a:pt x="12700" y="147955"/>
                  </a:moveTo>
                  <a:lnTo>
                    <a:pt x="12700" y="4737862"/>
                  </a:lnTo>
                  <a:lnTo>
                    <a:pt x="6350" y="4737862"/>
                  </a:lnTo>
                  <a:lnTo>
                    <a:pt x="12700" y="4737862"/>
                  </a:lnTo>
                  <a:cubicBezTo>
                    <a:pt x="12700" y="4812538"/>
                    <a:pt x="73406" y="4873117"/>
                    <a:pt x="148336" y="4873117"/>
                  </a:cubicBezTo>
                  <a:lnTo>
                    <a:pt x="21887814" y="4873117"/>
                  </a:lnTo>
                  <a:cubicBezTo>
                    <a:pt x="21962745" y="4873117"/>
                    <a:pt x="22023451" y="4812538"/>
                    <a:pt x="22023451" y="4737862"/>
                  </a:cubicBezTo>
                  <a:lnTo>
                    <a:pt x="22023451" y="147955"/>
                  </a:lnTo>
                  <a:cubicBezTo>
                    <a:pt x="22023451" y="73279"/>
                    <a:pt x="21962745" y="12700"/>
                    <a:pt x="21887814" y="12700"/>
                  </a:cubicBezTo>
                  <a:lnTo>
                    <a:pt x="148336" y="12700"/>
                  </a:lnTo>
                  <a:lnTo>
                    <a:pt x="148336" y="6350"/>
                  </a:lnTo>
                  <a:lnTo>
                    <a:pt x="148336" y="12700"/>
                  </a:lnTo>
                  <a:cubicBezTo>
                    <a:pt x="73406" y="12700"/>
                    <a:pt x="12700" y="73279"/>
                    <a:pt x="12700" y="147955"/>
                  </a:cubicBezTo>
                  <a:close/>
                </a:path>
              </a:pathLst>
            </a:custGeom>
            <a:solidFill>
              <a:srgbClr val="FFFFFF">
                <a:alpha val="5490"/>
              </a:srgbClr>
            </a:solidFill>
          </p:spPr>
        </p:sp>
      </p:grpSp>
      <p:grpSp>
        <p:nvGrpSpPr>
          <p:cNvPr name="Group 25" id="25"/>
          <p:cNvGrpSpPr/>
          <p:nvPr/>
        </p:nvGrpSpPr>
        <p:grpSpPr>
          <a:xfrm rot="0">
            <a:off x="894755" y="5257502"/>
            <a:ext cx="16498491" cy="727174"/>
            <a:chOff x="0" y="0"/>
            <a:chExt cx="21997988" cy="969565"/>
          </a:xfrm>
        </p:grpSpPr>
        <p:sp>
          <p:nvSpPr>
            <p:cNvPr name="Freeform 26" id="26"/>
            <p:cNvSpPr/>
            <p:nvPr/>
          </p:nvSpPr>
          <p:spPr>
            <a:xfrm flipH="false" flipV="false" rot="0">
              <a:off x="0" y="0"/>
              <a:ext cx="21998051" cy="969518"/>
            </a:xfrm>
            <a:custGeom>
              <a:avLst/>
              <a:gdLst/>
              <a:ahLst/>
              <a:cxnLst/>
              <a:rect r="r" b="b" t="t" l="l"/>
              <a:pathLst>
                <a:path h="969518" w="21998051">
                  <a:moveTo>
                    <a:pt x="0" y="0"/>
                  </a:moveTo>
                  <a:lnTo>
                    <a:pt x="21998051" y="0"/>
                  </a:lnTo>
                  <a:lnTo>
                    <a:pt x="21998051" y="969518"/>
                  </a:lnTo>
                  <a:lnTo>
                    <a:pt x="0" y="969518"/>
                  </a:lnTo>
                  <a:close/>
                </a:path>
              </a:pathLst>
            </a:custGeom>
            <a:solidFill>
              <a:srgbClr val="FFFFFF">
                <a:alpha val="0"/>
              </a:srgbClr>
            </a:solidFill>
          </p:spPr>
        </p:sp>
      </p:grpSp>
      <p:grpSp>
        <p:nvGrpSpPr>
          <p:cNvPr name="Group 27" id="27"/>
          <p:cNvGrpSpPr/>
          <p:nvPr/>
        </p:nvGrpSpPr>
        <p:grpSpPr>
          <a:xfrm rot="0">
            <a:off x="1147911" y="5418684"/>
            <a:ext cx="3284041" cy="404812"/>
            <a:chOff x="0" y="0"/>
            <a:chExt cx="4378722" cy="539750"/>
          </a:xfrm>
        </p:grpSpPr>
        <p:sp>
          <p:nvSpPr>
            <p:cNvPr name="Freeform 28" id="28"/>
            <p:cNvSpPr/>
            <p:nvPr/>
          </p:nvSpPr>
          <p:spPr>
            <a:xfrm flipH="false" flipV="false" rot="0">
              <a:off x="0" y="0"/>
              <a:ext cx="4378722" cy="539750"/>
            </a:xfrm>
            <a:custGeom>
              <a:avLst/>
              <a:gdLst/>
              <a:ahLst/>
              <a:cxnLst/>
              <a:rect r="r" b="b" t="t" l="l"/>
              <a:pathLst>
                <a:path h="539750" w="4378722">
                  <a:moveTo>
                    <a:pt x="0" y="0"/>
                  </a:moveTo>
                  <a:lnTo>
                    <a:pt x="4378722" y="0"/>
                  </a:lnTo>
                  <a:lnTo>
                    <a:pt x="4378722" y="539750"/>
                  </a:lnTo>
                  <a:lnTo>
                    <a:pt x="0" y="539750"/>
                  </a:lnTo>
                  <a:close/>
                </a:path>
              </a:pathLst>
            </a:custGeom>
            <a:solidFill>
              <a:srgbClr val="000000">
                <a:alpha val="0"/>
              </a:srgbClr>
            </a:solidFill>
          </p:spPr>
        </p:sp>
        <p:sp>
          <p:nvSpPr>
            <p:cNvPr name="TextBox 29" id="29"/>
            <p:cNvSpPr txBox="true"/>
            <p:nvPr/>
          </p:nvSpPr>
          <p:spPr>
            <a:xfrm>
              <a:off x="0" y="-76200"/>
              <a:ext cx="4378722" cy="615950"/>
            </a:xfrm>
            <a:prstGeom prst="rect">
              <a:avLst/>
            </a:prstGeom>
          </p:spPr>
          <p:txBody>
            <a:bodyPr anchor="t" rtlCol="false" tIns="0" lIns="0" bIns="0" rIns="0"/>
            <a:lstStyle/>
            <a:p>
              <a:pPr algn="l">
                <a:lnSpc>
                  <a:spcPts val="3125"/>
                </a:lnSpc>
              </a:pPr>
              <a:r>
                <a:rPr lang="en-US" sz="1937" b="true">
                  <a:solidFill>
                    <a:srgbClr val="DCD7E5"/>
                  </a:solidFill>
                  <a:latin typeface="Heebo Bold"/>
                  <a:ea typeface="Heebo Bold"/>
                  <a:cs typeface="Heebo Bold"/>
                  <a:sym typeface="Heebo Bold"/>
                </a:rPr>
                <a:t>Model Name</a:t>
              </a:r>
            </a:p>
          </p:txBody>
        </p:sp>
      </p:grpSp>
      <p:grpSp>
        <p:nvGrpSpPr>
          <p:cNvPr name="Group 30" id="30"/>
          <p:cNvGrpSpPr/>
          <p:nvPr/>
        </p:nvGrpSpPr>
        <p:grpSpPr>
          <a:xfrm rot="0">
            <a:off x="4947196" y="5418684"/>
            <a:ext cx="3279279" cy="404812"/>
            <a:chOff x="0" y="0"/>
            <a:chExt cx="4372372" cy="539750"/>
          </a:xfrm>
        </p:grpSpPr>
        <p:sp>
          <p:nvSpPr>
            <p:cNvPr name="Freeform 31" id="31"/>
            <p:cNvSpPr/>
            <p:nvPr/>
          </p:nvSpPr>
          <p:spPr>
            <a:xfrm flipH="false" flipV="false" rot="0">
              <a:off x="0" y="0"/>
              <a:ext cx="4372372" cy="539750"/>
            </a:xfrm>
            <a:custGeom>
              <a:avLst/>
              <a:gdLst/>
              <a:ahLst/>
              <a:cxnLst/>
              <a:rect r="r" b="b" t="t" l="l"/>
              <a:pathLst>
                <a:path h="539750" w="4372372">
                  <a:moveTo>
                    <a:pt x="0" y="0"/>
                  </a:moveTo>
                  <a:lnTo>
                    <a:pt x="4372372" y="0"/>
                  </a:lnTo>
                  <a:lnTo>
                    <a:pt x="4372372" y="539750"/>
                  </a:lnTo>
                  <a:lnTo>
                    <a:pt x="0" y="539750"/>
                  </a:lnTo>
                  <a:close/>
                </a:path>
              </a:pathLst>
            </a:custGeom>
            <a:solidFill>
              <a:srgbClr val="000000">
                <a:alpha val="0"/>
              </a:srgbClr>
            </a:solidFill>
          </p:spPr>
        </p:sp>
        <p:sp>
          <p:nvSpPr>
            <p:cNvPr name="TextBox 32" id="32"/>
            <p:cNvSpPr txBox="true"/>
            <p:nvPr/>
          </p:nvSpPr>
          <p:spPr>
            <a:xfrm>
              <a:off x="0" y="-76200"/>
              <a:ext cx="4372372" cy="615950"/>
            </a:xfrm>
            <a:prstGeom prst="rect">
              <a:avLst/>
            </a:prstGeom>
          </p:spPr>
          <p:txBody>
            <a:bodyPr anchor="t" rtlCol="false" tIns="0" lIns="0" bIns="0" rIns="0"/>
            <a:lstStyle/>
            <a:p>
              <a:pPr algn="l">
                <a:lnSpc>
                  <a:spcPts val="3125"/>
                </a:lnSpc>
              </a:pPr>
              <a:r>
                <a:rPr lang="en-US" sz="1937" b="true">
                  <a:solidFill>
                    <a:srgbClr val="DCD7E5"/>
                  </a:solidFill>
                  <a:latin typeface="Heebo Bold"/>
                  <a:ea typeface="Heebo Bold"/>
                  <a:cs typeface="Heebo Bold"/>
                  <a:sym typeface="Heebo Bold"/>
                </a:rPr>
                <a:t>Accuracy</a:t>
              </a:r>
            </a:p>
          </p:txBody>
        </p:sp>
      </p:grpSp>
      <p:grpSp>
        <p:nvGrpSpPr>
          <p:cNvPr name="Group 33" id="33"/>
          <p:cNvGrpSpPr/>
          <p:nvPr/>
        </p:nvGrpSpPr>
        <p:grpSpPr>
          <a:xfrm rot="0">
            <a:off x="8741717" y="5418684"/>
            <a:ext cx="2454474" cy="404812"/>
            <a:chOff x="0" y="0"/>
            <a:chExt cx="3272632" cy="539750"/>
          </a:xfrm>
        </p:grpSpPr>
        <p:sp>
          <p:nvSpPr>
            <p:cNvPr name="Freeform 34" id="34"/>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35" id="35"/>
            <p:cNvSpPr txBox="true"/>
            <p:nvPr/>
          </p:nvSpPr>
          <p:spPr>
            <a:xfrm>
              <a:off x="0" y="-76200"/>
              <a:ext cx="3272632" cy="615950"/>
            </a:xfrm>
            <a:prstGeom prst="rect">
              <a:avLst/>
            </a:prstGeom>
          </p:spPr>
          <p:txBody>
            <a:bodyPr anchor="t" rtlCol="false" tIns="0" lIns="0" bIns="0" rIns="0"/>
            <a:lstStyle/>
            <a:p>
              <a:pPr algn="l">
                <a:lnSpc>
                  <a:spcPts val="3125"/>
                </a:lnSpc>
              </a:pPr>
              <a:r>
                <a:rPr lang="en-US" sz="1937" b="true">
                  <a:solidFill>
                    <a:srgbClr val="DCD7E5"/>
                  </a:solidFill>
                  <a:latin typeface="Heebo Bold"/>
                  <a:ea typeface="Heebo Bold"/>
                  <a:cs typeface="Heebo Bold"/>
                  <a:sym typeface="Heebo Bold"/>
                </a:rPr>
                <a:t>Precision</a:t>
              </a:r>
            </a:p>
          </p:txBody>
        </p:sp>
      </p:grpSp>
      <p:grpSp>
        <p:nvGrpSpPr>
          <p:cNvPr name="Group 36" id="36"/>
          <p:cNvGrpSpPr/>
          <p:nvPr/>
        </p:nvGrpSpPr>
        <p:grpSpPr>
          <a:xfrm rot="0">
            <a:off x="11711434" y="5418684"/>
            <a:ext cx="2454474" cy="404812"/>
            <a:chOff x="0" y="0"/>
            <a:chExt cx="3272632" cy="539750"/>
          </a:xfrm>
        </p:grpSpPr>
        <p:sp>
          <p:nvSpPr>
            <p:cNvPr name="Freeform 37" id="37"/>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38" id="38"/>
            <p:cNvSpPr txBox="true"/>
            <p:nvPr/>
          </p:nvSpPr>
          <p:spPr>
            <a:xfrm>
              <a:off x="0" y="-76200"/>
              <a:ext cx="3272632" cy="615950"/>
            </a:xfrm>
            <a:prstGeom prst="rect">
              <a:avLst/>
            </a:prstGeom>
          </p:spPr>
          <p:txBody>
            <a:bodyPr anchor="t" rtlCol="false" tIns="0" lIns="0" bIns="0" rIns="0"/>
            <a:lstStyle/>
            <a:p>
              <a:pPr algn="l">
                <a:lnSpc>
                  <a:spcPts val="3125"/>
                </a:lnSpc>
              </a:pPr>
              <a:r>
                <a:rPr lang="en-US" sz="1937" b="true">
                  <a:solidFill>
                    <a:srgbClr val="DCD7E5"/>
                  </a:solidFill>
                  <a:latin typeface="Heebo Bold"/>
                  <a:ea typeface="Heebo Bold"/>
                  <a:cs typeface="Heebo Bold"/>
                  <a:sym typeface="Heebo Bold"/>
                </a:rPr>
                <a:t>Recall</a:t>
              </a:r>
            </a:p>
          </p:txBody>
        </p:sp>
      </p:grpSp>
      <p:grpSp>
        <p:nvGrpSpPr>
          <p:cNvPr name="Group 39" id="39"/>
          <p:cNvGrpSpPr/>
          <p:nvPr/>
        </p:nvGrpSpPr>
        <p:grpSpPr>
          <a:xfrm rot="0">
            <a:off x="14681150" y="5418684"/>
            <a:ext cx="2459236" cy="404812"/>
            <a:chOff x="0" y="0"/>
            <a:chExt cx="3278982" cy="539750"/>
          </a:xfrm>
        </p:grpSpPr>
        <p:sp>
          <p:nvSpPr>
            <p:cNvPr name="Freeform 40" id="40"/>
            <p:cNvSpPr/>
            <p:nvPr/>
          </p:nvSpPr>
          <p:spPr>
            <a:xfrm flipH="false" flipV="false" rot="0">
              <a:off x="0" y="0"/>
              <a:ext cx="3278982" cy="539750"/>
            </a:xfrm>
            <a:custGeom>
              <a:avLst/>
              <a:gdLst/>
              <a:ahLst/>
              <a:cxnLst/>
              <a:rect r="r" b="b" t="t" l="l"/>
              <a:pathLst>
                <a:path h="539750" w="3278982">
                  <a:moveTo>
                    <a:pt x="0" y="0"/>
                  </a:moveTo>
                  <a:lnTo>
                    <a:pt x="3278982" y="0"/>
                  </a:lnTo>
                  <a:lnTo>
                    <a:pt x="3278982" y="539750"/>
                  </a:lnTo>
                  <a:lnTo>
                    <a:pt x="0" y="539750"/>
                  </a:lnTo>
                  <a:close/>
                </a:path>
              </a:pathLst>
            </a:custGeom>
            <a:solidFill>
              <a:srgbClr val="000000">
                <a:alpha val="0"/>
              </a:srgbClr>
            </a:solidFill>
          </p:spPr>
        </p:sp>
        <p:sp>
          <p:nvSpPr>
            <p:cNvPr name="TextBox 41" id="41"/>
            <p:cNvSpPr txBox="true"/>
            <p:nvPr/>
          </p:nvSpPr>
          <p:spPr>
            <a:xfrm>
              <a:off x="0" y="-76200"/>
              <a:ext cx="3278982" cy="615950"/>
            </a:xfrm>
            <a:prstGeom prst="rect">
              <a:avLst/>
            </a:prstGeom>
          </p:spPr>
          <p:txBody>
            <a:bodyPr anchor="t" rtlCol="false" tIns="0" lIns="0" bIns="0" rIns="0"/>
            <a:lstStyle/>
            <a:p>
              <a:pPr algn="l">
                <a:lnSpc>
                  <a:spcPts val="3125"/>
                </a:lnSpc>
              </a:pPr>
              <a:r>
                <a:rPr lang="en-US" sz="1937" b="true">
                  <a:solidFill>
                    <a:srgbClr val="DCD7E5"/>
                  </a:solidFill>
                  <a:latin typeface="Heebo Bold"/>
                  <a:ea typeface="Heebo Bold"/>
                  <a:cs typeface="Heebo Bold"/>
                  <a:sym typeface="Heebo Bold"/>
                </a:rPr>
                <a:t>F1 Score</a:t>
              </a:r>
            </a:p>
          </p:txBody>
        </p:sp>
      </p:grpSp>
      <p:grpSp>
        <p:nvGrpSpPr>
          <p:cNvPr name="Group 42" id="42"/>
          <p:cNvGrpSpPr/>
          <p:nvPr/>
        </p:nvGrpSpPr>
        <p:grpSpPr>
          <a:xfrm rot="0">
            <a:off x="894755" y="5984676"/>
            <a:ext cx="16498491" cy="727174"/>
            <a:chOff x="0" y="0"/>
            <a:chExt cx="21997988" cy="969565"/>
          </a:xfrm>
        </p:grpSpPr>
        <p:sp>
          <p:nvSpPr>
            <p:cNvPr name="Freeform 43" id="43"/>
            <p:cNvSpPr/>
            <p:nvPr/>
          </p:nvSpPr>
          <p:spPr>
            <a:xfrm flipH="false" flipV="false" rot="0">
              <a:off x="0" y="0"/>
              <a:ext cx="21998051" cy="969518"/>
            </a:xfrm>
            <a:custGeom>
              <a:avLst/>
              <a:gdLst/>
              <a:ahLst/>
              <a:cxnLst/>
              <a:rect r="r" b="b" t="t" l="l"/>
              <a:pathLst>
                <a:path h="969518" w="21998051">
                  <a:moveTo>
                    <a:pt x="0" y="0"/>
                  </a:moveTo>
                  <a:lnTo>
                    <a:pt x="21998051" y="0"/>
                  </a:lnTo>
                  <a:lnTo>
                    <a:pt x="21998051" y="969518"/>
                  </a:lnTo>
                  <a:lnTo>
                    <a:pt x="0" y="969518"/>
                  </a:lnTo>
                  <a:close/>
                </a:path>
              </a:pathLst>
            </a:custGeom>
            <a:solidFill>
              <a:srgbClr val="000000">
                <a:alpha val="0"/>
              </a:srgbClr>
            </a:solidFill>
          </p:spPr>
        </p:sp>
      </p:grpSp>
      <p:grpSp>
        <p:nvGrpSpPr>
          <p:cNvPr name="Group 44" id="44"/>
          <p:cNvGrpSpPr/>
          <p:nvPr/>
        </p:nvGrpSpPr>
        <p:grpSpPr>
          <a:xfrm rot="0">
            <a:off x="1147911" y="6145858"/>
            <a:ext cx="3284041" cy="404812"/>
            <a:chOff x="0" y="0"/>
            <a:chExt cx="4378722" cy="539750"/>
          </a:xfrm>
        </p:grpSpPr>
        <p:sp>
          <p:nvSpPr>
            <p:cNvPr name="Freeform 45" id="45"/>
            <p:cNvSpPr/>
            <p:nvPr/>
          </p:nvSpPr>
          <p:spPr>
            <a:xfrm flipH="false" flipV="false" rot="0">
              <a:off x="0" y="0"/>
              <a:ext cx="4378722" cy="539750"/>
            </a:xfrm>
            <a:custGeom>
              <a:avLst/>
              <a:gdLst/>
              <a:ahLst/>
              <a:cxnLst/>
              <a:rect r="r" b="b" t="t" l="l"/>
              <a:pathLst>
                <a:path h="539750" w="4378722">
                  <a:moveTo>
                    <a:pt x="0" y="0"/>
                  </a:moveTo>
                  <a:lnTo>
                    <a:pt x="4378722" y="0"/>
                  </a:lnTo>
                  <a:lnTo>
                    <a:pt x="4378722" y="539750"/>
                  </a:lnTo>
                  <a:lnTo>
                    <a:pt x="0" y="539750"/>
                  </a:lnTo>
                  <a:close/>
                </a:path>
              </a:pathLst>
            </a:custGeom>
            <a:solidFill>
              <a:srgbClr val="000000">
                <a:alpha val="0"/>
              </a:srgbClr>
            </a:solidFill>
          </p:spPr>
        </p:sp>
        <p:sp>
          <p:nvSpPr>
            <p:cNvPr name="TextBox 46" id="46"/>
            <p:cNvSpPr txBox="true"/>
            <p:nvPr/>
          </p:nvSpPr>
          <p:spPr>
            <a:xfrm>
              <a:off x="0" y="-76200"/>
              <a:ext cx="437872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Decision Tree</a:t>
              </a:r>
            </a:p>
          </p:txBody>
        </p:sp>
      </p:grpSp>
      <p:grpSp>
        <p:nvGrpSpPr>
          <p:cNvPr name="Group 47" id="47"/>
          <p:cNvGrpSpPr/>
          <p:nvPr/>
        </p:nvGrpSpPr>
        <p:grpSpPr>
          <a:xfrm rot="0">
            <a:off x="4947196" y="6145858"/>
            <a:ext cx="3279279" cy="404812"/>
            <a:chOff x="0" y="0"/>
            <a:chExt cx="4372372" cy="539750"/>
          </a:xfrm>
        </p:grpSpPr>
        <p:sp>
          <p:nvSpPr>
            <p:cNvPr name="Freeform 48" id="48"/>
            <p:cNvSpPr/>
            <p:nvPr/>
          </p:nvSpPr>
          <p:spPr>
            <a:xfrm flipH="false" flipV="false" rot="0">
              <a:off x="0" y="0"/>
              <a:ext cx="4372372" cy="539750"/>
            </a:xfrm>
            <a:custGeom>
              <a:avLst/>
              <a:gdLst/>
              <a:ahLst/>
              <a:cxnLst/>
              <a:rect r="r" b="b" t="t" l="l"/>
              <a:pathLst>
                <a:path h="539750" w="4372372">
                  <a:moveTo>
                    <a:pt x="0" y="0"/>
                  </a:moveTo>
                  <a:lnTo>
                    <a:pt x="4372372" y="0"/>
                  </a:lnTo>
                  <a:lnTo>
                    <a:pt x="4372372" y="539750"/>
                  </a:lnTo>
                  <a:lnTo>
                    <a:pt x="0" y="539750"/>
                  </a:lnTo>
                  <a:close/>
                </a:path>
              </a:pathLst>
            </a:custGeom>
            <a:solidFill>
              <a:srgbClr val="000000">
                <a:alpha val="0"/>
              </a:srgbClr>
            </a:solidFill>
          </p:spPr>
        </p:sp>
        <p:sp>
          <p:nvSpPr>
            <p:cNvPr name="TextBox 49" id="49"/>
            <p:cNvSpPr txBox="true"/>
            <p:nvPr/>
          </p:nvSpPr>
          <p:spPr>
            <a:xfrm>
              <a:off x="0" y="-76200"/>
              <a:ext cx="437237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0.91</a:t>
              </a:r>
            </a:p>
          </p:txBody>
        </p:sp>
      </p:grpSp>
      <p:grpSp>
        <p:nvGrpSpPr>
          <p:cNvPr name="Group 50" id="50"/>
          <p:cNvGrpSpPr/>
          <p:nvPr/>
        </p:nvGrpSpPr>
        <p:grpSpPr>
          <a:xfrm rot="0">
            <a:off x="8741717" y="6145858"/>
            <a:ext cx="2454474" cy="404812"/>
            <a:chOff x="0" y="0"/>
            <a:chExt cx="3272632" cy="539750"/>
          </a:xfrm>
        </p:grpSpPr>
        <p:sp>
          <p:nvSpPr>
            <p:cNvPr name="Freeform 51" id="51"/>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52" id="52"/>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0.91</a:t>
              </a:r>
            </a:p>
          </p:txBody>
        </p:sp>
      </p:grpSp>
      <p:grpSp>
        <p:nvGrpSpPr>
          <p:cNvPr name="Group 53" id="53"/>
          <p:cNvGrpSpPr/>
          <p:nvPr/>
        </p:nvGrpSpPr>
        <p:grpSpPr>
          <a:xfrm rot="0">
            <a:off x="11711434" y="6145858"/>
            <a:ext cx="2454474" cy="404812"/>
            <a:chOff x="0" y="0"/>
            <a:chExt cx="3272632" cy="539750"/>
          </a:xfrm>
        </p:grpSpPr>
        <p:sp>
          <p:nvSpPr>
            <p:cNvPr name="Freeform 54" id="54"/>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55" id="55"/>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0.89</a:t>
              </a:r>
            </a:p>
          </p:txBody>
        </p:sp>
      </p:grpSp>
      <p:grpSp>
        <p:nvGrpSpPr>
          <p:cNvPr name="Group 56" id="56"/>
          <p:cNvGrpSpPr/>
          <p:nvPr/>
        </p:nvGrpSpPr>
        <p:grpSpPr>
          <a:xfrm rot="0">
            <a:off x="14681150" y="6145858"/>
            <a:ext cx="2459236" cy="404812"/>
            <a:chOff x="0" y="0"/>
            <a:chExt cx="3278982" cy="539750"/>
          </a:xfrm>
        </p:grpSpPr>
        <p:sp>
          <p:nvSpPr>
            <p:cNvPr name="Freeform 57" id="57"/>
            <p:cNvSpPr/>
            <p:nvPr/>
          </p:nvSpPr>
          <p:spPr>
            <a:xfrm flipH="false" flipV="false" rot="0">
              <a:off x="0" y="0"/>
              <a:ext cx="3278982" cy="539750"/>
            </a:xfrm>
            <a:custGeom>
              <a:avLst/>
              <a:gdLst/>
              <a:ahLst/>
              <a:cxnLst/>
              <a:rect r="r" b="b" t="t" l="l"/>
              <a:pathLst>
                <a:path h="539750" w="3278982">
                  <a:moveTo>
                    <a:pt x="0" y="0"/>
                  </a:moveTo>
                  <a:lnTo>
                    <a:pt x="3278982" y="0"/>
                  </a:lnTo>
                  <a:lnTo>
                    <a:pt x="3278982" y="539750"/>
                  </a:lnTo>
                  <a:lnTo>
                    <a:pt x="0" y="539750"/>
                  </a:lnTo>
                  <a:close/>
                </a:path>
              </a:pathLst>
            </a:custGeom>
            <a:solidFill>
              <a:srgbClr val="000000">
                <a:alpha val="0"/>
              </a:srgbClr>
            </a:solidFill>
          </p:spPr>
        </p:sp>
        <p:sp>
          <p:nvSpPr>
            <p:cNvPr name="TextBox 58" id="58"/>
            <p:cNvSpPr txBox="true"/>
            <p:nvPr/>
          </p:nvSpPr>
          <p:spPr>
            <a:xfrm>
              <a:off x="0" y="-76200"/>
              <a:ext cx="327898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0.90</a:t>
              </a:r>
            </a:p>
          </p:txBody>
        </p:sp>
      </p:grpSp>
      <p:grpSp>
        <p:nvGrpSpPr>
          <p:cNvPr name="Group 59" id="59"/>
          <p:cNvGrpSpPr/>
          <p:nvPr/>
        </p:nvGrpSpPr>
        <p:grpSpPr>
          <a:xfrm rot="0">
            <a:off x="894755" y="6711851"/>
            <a:ext cx="16498491" cy="727174"/>
            <a:chOff x="0" y="0"/>
            <a:chExt cx="21997988" cy="969565"/>
          </a:xfrm>
        </p:grpSpPr>
        <p:sp>
          <p:nvSpPr>
            <p:cNvPr name="Freeform 60" id="60"/>
            <p:cNvSpPr/>
            <p:nvPr/>
          </p:nvSpPr>
          <p:spPr>
            <a:xfrm flipH="false" flipV="false" rot="0">
              <a:off x="0" y="0"/>
              <a:ext cx="21998051" cy="969518"/>
            </a:xfrm>
            <a:custGeom>
              <a:avLst/>
              <a:gdLst/>
              <a:ahLst/>
              <a:cxnLst/>
              <a:rect r="r" b="b" t="t" l="l"/>
              <a:pathLst>
                <a:path h="969518" w="21998051">
                  <a:moveTo>
                    <a:pt x="0" y="0"/>
                  </a:moveTo>
                  <a:lnTo>
                    <a:pt x="21998051" y="0"/>
                  </a:lnTo>
                  <a:lnTo>
                    <a:pt x="21998051" y="969518"/>
                  </a:lnTo>
                  <a:lnTo>
                    <a:pt x="0" y="969518"/>
                  </a:lnTo>
                  <a:close/>
                </a:path>
              </a:pathLst>
            </a:custGeom>
            <a:solidFill>
              <a:srgbClr val="FFFFFF">
                <a:alpha val="0"/>
              </a:srgbClr>
            </a:solidFill>
          </p:spPr>
        </p:sp>
      </p:grpSp>
      <p:grpSp>
        <p:nvGrpSpPr>
          <p:cNvPr name="Group 61" id="61"/>
          <p:cNvGrpSpPr/>
          <p:nvPr/>
        </p:nvGrpSpPr>
        <p:grpSpPr>
          <a:xfrm rot="0">
            <a:off x="1147911" y="6873031"/>
            <a:ext cx="3284041" cy="404812"/>
            <a:chOff x="0" y="0"/>
            <a:chExt cx="4378722" cy="539750"/>
          </a:xfrm>
        </p:grpSpPr>
        <p:sp>
          <p:nvSpPr>
            <p:cNvPr name="Freeform 62" id="62"/>
            <p:cNvSpPr/>
            <p:nvPr/>
          </p:nvSpPr>
          <p:spPr>
            <a:xfrm flipH="false" flipV="false" rot="0">
              <a:off x="0" y="0"/>
              <a:ext cx="4378722" cy="539750"/>
            </a:xfrm>
            <a:custGeom>
              <a:avLst/>
              <a:gdLst/>
              <a:ahLst/>
              <a:cxnLst/>
              <a:rect r="r" b="b" t="t" l="l"/>
              <a:pathLst>
                <a:path h="539750" w="4378722">
                  <a:moveTo>
                    <a:pt x="0" y="0"/>
                  </a:moveTo>
                  <a:lnTo>
                    <a:pt x="4378722" y="0"/>
                  </a:lnTo>
                  <a:lnTo>
                    <a:pt x="4378722" y="539750"/>
                  </a:lnTo>
                  <a:lnTo>
                    <a:pt x="0" y="539750"/>
                  </a:lnTo>
                  <a:close/>
                </a:path>
              </a:pathLst>
            </a:custGeom>
            <a:solidFill>
              <a:srgbClr val="000000">
                <a:alpha val="0"/>
              </a:srgbClr>
            </a:solidFill>
          </p:spPr>
        </p:sp>
        <p:sp>
          <p:nvSpPr>
            <p:cNvPr name="TextBox 63" id="63"/>
            <p:cNvSpPr txBox="true"/>
            <p:nvPr/>
          </p:nvSpPr>
          <p:spPr>
            <a:xfrm>
              <a:off x="0" y="-76200"/>
              <a:ext cx="437872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Random Forest</a:t>
              </a:r>
            </a:p>
          </p:txBody>
        </p:sp>
      </p:grpSp>
      <p:grpSp>
        <p:nvGrpSpPr>
          <p:cNvPr name="Group 64" id="64"/>
          <p:cNvGrpSpPr/>
          <p:nvPr/>
        </p:nvGrpSpPr>
        <p:grpSpPr>
          <a:xfrm rot="0">
            <a:off x="4947196" y="6873031"/>
            <a:ext cx="3279279" cy="404812"/>
            <a:chOff x="0" y="0"/>
            <a:chExt cx="4372372" cy="539750"/>
          </a:xfrm>
        </p:grpSpPr>
        <p:sp>
          <p:nvSpPr>
            <p:cNvPr name="Freeform 65" id="65"/>
            <p:cNvSpPr/>
            <p:nvPr/>
          </p:nvSpPr>
          <p:spPr>
            <a:xfrm flipH="false" flipV="false" rot="0">
              <a:off x="0" y="0"/>
              <a:ext cx="4372372" cy="539750"/>
            </a:xfrm>
            <a:custGeom>
              <a:avLst/>
              <a:gdLst/>
              <a:ahLst/>
              <a:cxnLst/>
              <a:rect r="r" b="b" t="t" l="l"/>
              <a:pathLst>
                <a:path h="539750" w="4372372">
                  <a:moveTo>
                    <a:pt x="0" y="0"/>
                  </a:moveTo>
                  <a:lnTo>
                    <a:pt x="4372372" y="0"/>
                  </a:lnTo>
                  <a:lnTo>
                    <a:pt x="4372372" y="539750"/>
                  </a:lnTo>
                  <a:lnTo>
                    <a:pt x="0" y="539750"/>
                  </a:lnTo>
                  <a:close/>
                </a:path>
              </a:pathLst>
            </a:custGeom>
            <a:solidFill>
              <a:srgbClr val="000000">
                <a:alpha val="0"/>
              </a:srgbClr>
            </a:solidFill>
          </p:spPr>
        </p:sp>
        <p:sp>
          <p:nvSpPr>
            <p:cNvPr name="TextBox 66" id="66"/>
            <p:cNvSpPr txBox="true"/>
            <p:nvPr/>
          </p:nvSpPr>
          <p:spPr>
            <a:xfrm>
              <a:off x="0" y="-76200"/>
              <a:ext cx="437237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0.94</a:t>
              </a:r>
            </a:p>
          </p:txBody>
        </p:sp>
      </p:grpSp>
      <p:grpSp>
        <p:nvGrpSpPr>
          <p:cNvPr name="Group 67" id="67"/>
          <p:cNvGrpSpPr/>
          <p:nvPr/>
        </p:nvGrpSpPr>
        <p:grpSpPr>
          <a:xfrm rot="0">
            <a:off x="8741717" y="6873031"/>
            <a:ext cx="2454474" cy="404812"/>
            <a:chOff x="0" y="0"/>
            <a:chExt cx="3272632" cy="539750"/>
          </a:xfrm>
        </p:grpSpPr>
        <p:sp>
          <p:nvSpPr>
            <p:cNvPr name="Freeform 68" id="68"/>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69" id="69"/>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0.94</a:t>
              </a:r>
            </a:p>
          </p:txBody>
        </p:sp>
      </p:grpSp>
      <p:grpSp>
        <p:nvGrpSpPr>
          <p:cNvPr name="Group 70" id="70"/>
          <p:cNvGrpSpPr/>
          <p:nvPr/>
        </p:nvGrpSpPr>
        <p:grpSpPr>
          <a:xfrm rot="0">
            <a:off x="11711434" y="6873031"/>
            <a:ext cx="2454474" cy="404812"/>
            <a:chOff x="0" y="0"/>
            <a:chExt cx="3272632" cy="539750"/>
          </a:xfrm>
        </p:grpSpPr>
        <p:sp>
          <p:nvSpPr>
            <p:cNvPr name="Freeform 71" id="71"/>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72" id="72"/>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0.93</a:t>
              </a:r>
            </a:p>
          </p:txBody>
        </p:sp>
      </p:grpSp>
      <p:grpSp>
        <p:nvGrpSpPr>
          <p:cNvPr name="Group 73" id="73"/>
          <p:cNvGrpSpPr/>
          <p:nvPr/>
        </p:nvGrpSpPr>
        <p:grpSpPr>
          <a:xfrm rot="0">
            <a:off x="14681150" y="6873031"/>
            <a:ext cx="2459236" cy="404812"/>
            <a:chOff x="0" y="0"/>
            <a:chExt cx="3278982" cy="539750"/>
          </a:xfrm>
        </p:grpSpPr>
        <p:sp>
          <p:nvSpPr>
            <p:cNvPr name="Freeform 74" id="74"/>
            <p:cNvSpPr/>
            <p:nvPr/>
          </p:nvSpPr>
          <p:spPr>
            <a:xfrm flipH="false" flipV="false" rot="0">
              <a:off x="0" y="0"/>
              <a:ext cx="3278982" cy="539750"/>
            </a:xfrm>
            <a:custGeom>
              <a:avLst/>
              <a:gdLst/>
              <a:ahLst/>
              <a:cxnLst/>
              <a:rect r="r" b="b" t="t" l="l"/>
              <a:pathLst>
                <a:path h="539750" w="3278982">
                  <a:moveTo>
                    <a:pt x="0" y="0"/>
                  </a:moveTo>
                  <a:lnTo>
                    <a:pt x="3278982" y="0"/>
                  </a:lnTo>
                  <a:lnTo>
                    <a:pt x="3278982" y="539750"/>
                  </a:lnTo>
                  <a:lnTo>
                    <a:pt x="0" y="539750"/>
                  </a:lnTo>
                  <a:close/>
                </a:path>
              </a:pathLst>
            </a:custGeom>
            <a:solidFill>
              <a:srgbClr val="000000">
                <a:alpha val="0"/>
              </a:srgbClr>
            </a:solidFill>
          </p:spPr>
        </p:sp>
        <p:sp>
          <p:nvSpPr>
            <p:cNvPr name="TextBox 75" id="75"/>
            <p:cNvSpPr txBox="true"/>
            <p:nvPr/>
          </p:nvSpPr>
          <p:spPr>
            <a:xfrm>
              <a:off x="0" y="-76200"/>
              <a:ext cx="327898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0.94</a:t>
              </a:r>
            </a:p>
          </p:txBody>
        </p:sp>
      </p:grpSp>
      <p:grpSp>
        <p:nvGrpSpPr>
          <p:cNvPr name="Group 76" id="76"/>
          <p:cNvGrpSpPr/>
          <p:nvPr/>
        </p:nvGrpSpPr>
        <p:grpSpPr>
          <a:xfrm rot="0">
            <a:off x="894755" y="7439025"/>
            <a:ext cx="16498491" cy="727174"/>
            <a:chOff x="0" y="0"/>
            <a:chExt cx="21997988" cy="969565"/>
          </a:xfrm>
        </p:grpSpPr>
        <p:sp>
          <p:nvSpPr>
            <p:cNvPr name="Freeform 77" id="77"/>
            <p:cNvSpPr/>
            <p:nvPr/>
          </p:nvSpPr>
          <p:spPr>
            <a:xfrm flipH="false" flipV="false" rot="0">
              <a:off x="0" y="0"/>
              <a:ext cx="21998051" cy="969518"/>
            </a:xfrm>
            <a:custGeom>
              <a:avLst/>
              <a:gdLst/>
              <a:ahLst/>
              <a:cxnLst/>
              <a:rect r="r" b="b" t="t" l="l"/>
              <a:pathLst>
                <a:path h="969518" w="21998051">
                  <a:moveTo>
                    <a:pt x="0" y="0"/>
                  </a:moveTo>
                  <a:lnTo>
                    <a:pt x="21998051" y="0"/>
                  </a:lnTo>
                  <a:lnTo>
                    <a:pt x="21998051" y="969518"/>
                  </a:lnTo>
                  <a:lnTo>
                    <a:pt x="0" y="969518"/>
                  </a:lnTo>
                  <a:close/>
                </a:path>
              </a:pathLst>
            </a:custGeom>
            <a:solidFill>
              <a:srgbClr val="000000">
                <a:alpha val="0"/>
              </a:srgbClr>
            </a:solidFill>
          </p:spPr>
        </p:sp>
      </p:grpSp>
      <p:grpSp>
        <p:nvGrpSpPr>
          <p:cNvPr name="Group 78" id="78"/>
          <p:cNvGrpSpPr/>
          <p:nvPr/>
        </p:nvGrpSpPr>
        <p:grpSpPr>
          <a:xfrm rot="0">
            <a:off x="1147911" y="7600206"/>
            <a:ext cx="3284041" cy="404812"/>
            <a:chOff x="0" y="0"/>
            <a:chExt cx="4378722" cy="539750"/>
          </a:xfrm>
        </p:grpSpPr>
        <p:sp>
          <p:nvSpPr>
            <p:cNvPr name="Freeform 79" id="79"/>
            <p:cNvSpPr/>
            <p:nvPr/>
          </p:nvSpPr>
          <p:spPr>
            <a:xfrm flipH="false" flipV="false" rot="0">
              <a:off x="0" y="0"/>
              <a:ext cx="4378722" cy="539750"/>
            </a:xfrm>
            <a:custGeom>
              <a:avLst/>
              <a:gdLst/>
              <a:ahLst/>
              <a:cxnLst/>
              <a:rect r="r" b="b" t="t" l="l"/>
              <a:pathLst>
                <a:path h="539750" w="4378722">
                  <a:moveTo>
                    <a:pt x="0" y="0"/>
                  </a:moveTo>
                  <a:lnTo>
                    <a:pt x="4378722" y="0"/>
                  </a:lnTo>
                  <a:lnTo>
                    <a:pt x="4378722" y="539750"/>
                  </a:lnTo>
                  <a:lnTo>
                    <a:pt x="0" y="539750"/>
                  </a:lnTo>
                  <a:close/>
                </a:path>
              </a:pathLst>
            </a:custGeom>
            <a:solidFill>
              <a:srgbClr val="000000">
                <a:alpha val="0"/>
              </a:srgbClr>
            </a:solidFill>
          </p:spPr>
        </p:sp>
        <p:sp>
          <p:nvSpPr>
            <p:cNvPr name="TextBox 80" id="80"/>
            <p:cNvSpPr txBox="true"/>
            <p:nvPr/>
          </p:nvSpPr>
          <p:spPr>
            <a:xfrm>
              <a:off x="0" y="-76200"/>
              <a:ext cx="437872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Support Vector Machine</a:t>
              </a:r>
            </a:p>
          </p:txBody>
        </p:sp>
      </p:grpSp>
      <p:grpSp>
        <p:nvGrpSpPr>
          <p:cNvPr name="Group 81" id="81"/>
          <p:cNvGrpSpPr/>
          <p:nvPr/>
        </p:nvGrpSpPr>
        <p:grpSpPr>
          <a:xfrm rot="0">
            <a:off x="4947196" y="7600206"/>
            <a:ext cx="3279279" cy="404812"/>
            <a:chOff x="0" y="0"/>
            <a:chExt cx="4372372" cy="539750"/>
          </a:xfrm>
        </p:grpSpPr>
        <p:sp>
          <p:nvSpPr>
            <p:cNvPr name="Freeform 82" id="82"/>
            <p:cNvSpPr/>
            <p:nvPr/>
          </p:nvSpPr>
          <p:spPr>
            <a:xfrm flipH="false" flipV="false" rot="0">
              <a:off x="0" y="0"/>
              <a:ext cx="4372372" cy="539750"/>
            </a:xfrm>
            <a:custGeom>
              <a:avLst/>
              <a:gdLst/>
              <a:ahLst/>
              <a:cxnLst/>
              <a:rect r="r" b="b" t="t" l="l"/>
              <a:pathLst>
                <a:path h="539750" w="4372372">
                  <a:moveTo>
                    <a:pt x="0" y="0"/>
                  </a:moveTo>
                  <a:lnTo>
                    <a:pt x="4372372" y="0"/>
                  </a:lnTo>
                  <a:lnTo>
                    <a:pt x="4372372" y="539750"/>
                  </a:lnTo>
                  <a:lnTo>
                    <a:pt x="0" y="539750"/>
                  </a:lnTo>
                  <a:close/>
                </a:path>
              </a:pathLst>
            </a:custGeom>
            <a:solidFill>
              <a:srgbClr val="000000">
                <a:alpha val="0"/>
              </a:srgbClr>
            </a:solidFill>
          </p:spPr>
        </p:sp>
        <p:sp>
          <p:nvSpPr>
            <p:cNvPr name="TextBox 83" id="83"/>
            <p:cNvSpPr txBox="true"/>
            <p:nvPr/>
          </p:nvSpPr>
          <p:spPr>
            <a:xfrm>
              <a:off x="0" y="-76200"/>
              <a:ext cx="437237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0.94</a:t>
              </a:r>
            </a:p>
          </p:txBody>
        </p:sp>
      </p:grpSp>
      <p:grpSp>
        <p:nvGrpSpPr>
          <p:cNvPr name="Group 84" id="84"/>
          <p:cNvGrpSpPr/>
          <p:nvPr/>
        </p:nvGrpSpPr>
        <p:grpSpPr>
          <a:xfrm rot="0">
            <a:off x="8741717" y="7600206"/>
            <a:ext cx="2454474" cy="404812"/>
            <a:chOff x="0" y="0"/>
            <a:chExt cx="3272632" cy="539750"/>
          </a:xfrm>
        </p:grpSpPr>
        <p:sp>
          <p:nvSpPr>
            <p:cNvPr name="Freeform 85" id="85"/>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86" id="86"/>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0.93</a:t>
              </a:r>
            </a:p>
          </p:txBody>
        </p:sp>
      </p:grpSp>
      <p:grpSp>
        <p:nvGrpSpPr>
          <p:cNvPr name="Group 87" id="87"/>
          <p:cNvGrpSpPr/>
          <p:nvPr/>
        </p:nvGrpSpPr>
        <p:grpSpPr>
          <a:xfrm rot="0">
            <a:off x="11711434" y="7600206"/>
            <a:ext cx="2454474" cy="404812"/>
            <a:chOff x="0" y="0"/>
            <a:chExt cx="3272632" cy="539750"/>
          </a:xfrm>
        </p:grpSpPr>
        <p:sp>
          <p:nvSpPr>
            <p:cNvPr name="Freeform 88" id="88"/>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89" id="89"/>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0.94</a:t>
              </a:r>
            </a:p>
          </p:txBody>
        </p:sp>
      </p:grpSp>
      <p:grpSp>
        <p:nvGrpSpPr>
          <p:cNvPr name="Group 90" id="90"/>
          <p:cNvGrpSpPr/>
          <p:nvPr/>
        </p:nvGrpSpPr>
        <p:grpSpPr>
          <a:xfrm rot="0">
            <a:off x="14681150" y="7600206"/>
            <a:ext cx="2459236" cy="404812"/>
            <a:chOff x="0" y="0"/>
            <a:chExt cx="3278982" cy="539750"/>
          </a:xfrm>
        </p:grpSpPr>
        <p:sp>
          <p:nvSpPr>
            <p:cNvPr name="Freeform 91" id="91"/>
            <p:cNvSpPr/>
            <p:nvPr/>
          </p:nvSpPr>
          <p:spPr>
            <a:xfrm flipH="false" flipV="false" rot="0">
              <a:off x="0" y="0"/>
              <a:ext cx="3278982" cy="539750"/>
            </a:xfrm>
            <a:custGeom>
              <a:avLst/>
              <a:gdLst/>
              <a:ahLst/>
              <a:cxnLst/>
              <a:rect r="r" b="b" t="t" l="l"/>
              <a:pathLst>
                <a:path h="539750" w="3278982">
                  <a:moveTo>
                    <a:pt x="0" y="0"/>
                  </a:moveTo>
                  <a:lnTo>
                    <a:pt x="3278982" y="0"/>
                  </a:lnTo>
                  <a:lnTo>
                    <a:pt x="3278982" y="539750"/>
                  </a:lnTo>
                  <a:lnTo>
                    <a:pt x="0" y="539750"/>
                  </a:lnTo>
                  <a:close/>
                </a:path>
              </a:pathLst>
            </a:custGeom>
            <a:solidFill>
              <a:srgbClr val="000000">
                <a:alpha val="0"/>
              </a:srgbClr>
            </a:solidFill>
          </p:spPr>
        </p:sp>
        <p:sp>
          <p:nvSpPr>
            <p:cNvPr name="TextBox 92" id="92"/>
            <p:cNvSpPr txBox="true"/>
            <p:nvPr/>
          </p:nvSpPr>
          <p:spPr>
            <a:xfrm>
              <a:off x="0" y="-76200"/>
              <a:ext cx="327898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0.92</a:t>
              </a:r>
            </a:p>
          </p:txBody>
        </p:sp>
      </p:grpSp>
      <p:grpSp>
        <p:nvGrpSpPr>
          <p:cNvPr name="Group 93" id="93"/>
          <p:cNvGrpSpPr/>
          <p:nvPr/>
        </p:nvGrpSpPr>
        <p:grpSpPr>
          <a:xfrm rot="0">
            <a:off x="894755" y="8166199"/>
            <a:ext cx="16498491" cy="727174"/>
            <a:chOff x="0" y="0"/>
            <a:chExt cx="21997988" cy="969565"/>
          </a:xfrm>
        </p:grpSpPr>
        <p:sp>
          <p:nvSpPr>
            <p:cNvPr name="Freeform 94" id="94"/>
            <p:cNvSpPr/>
            <p:nvPr/>
          </p:nvSpPr>
          <p:spPr>
            <a:xfrm flipH="false" flipV="false" rot="0">
              <a:off x="0" y="0"/>
              <a:ext cx="21998051" cy="969518"/>
            </a:xfrm>
            <a:custGeom>
              <a:avLst/>
              <a:gdLst/>
              <a:ahLst/>
              <a:cxnLst/>
              <a:rect r="r" b="b" t="t" l="l"/>
              <a:pathLst>
                <a:path h="969518" w="21998051">
                  <a:moveTo>
                    <a:pt x="0" y="0"/>
                  </a:moveTo>
                  <a:lnTo>
                    <a:pt x="21998051" y="0"/>
                  </a:lnTo>
                  <a:lnTo>
                    <a:pt x="21998051" y="969518"/>
                  </a:lnTo>
                  <a:lnTo>
                    <a:pt x="0" y="969518"/>
                  </a:lnTo>
                  <a:close/>
                </a:path>
              </a:pathLst>
            </a:custGeom>
            <a:solidFill>
              <a:srgbClr val="FFFFFF">
                <a:alpha val="0"/>
              </a:srgbClr>
            </a:solidFill>
          </p:spPr>
        </p:sp>
      </p:grpSp>
      <p:grpSp>
        <p:nvGrpSpPr>
          <p:cNvPr name="Group 95" id="95"/>
          <p:cNvGrpSpPr/>
          <p:nvPr/>
        </p:nvGrpSpPr>
        <p:grpSpPr>
          <a:xfrm rot="0">
            <a:off x="1147911" y="8327380"/>
            <a:ext cx="3284041" cy="404812"/>
            <a:chOff x="0" y="0"/>
            <a:chExt cx="4378722" cy="539750"/>
          </a:xfrm>
        </p:grpSpPr>
        <p:sp>
          <p:nvSpPr>
            <p:cNvPr name="Freeform 96" id="96"/>
            <p:cNvSpPr/>
            <p:nvPr/>
          </p:nvSpPr>
          <p:spPr>
            <a:xfrm flipH="false" flipV="false" rot="0">
              <a:off x="0" y="0"/>
              <a:ext cx="4378722" cy="539750"/>
            </a:xfrm>
            <a:custGeom>
              <a:avLst/>
              <a:gdLst/>
              <a:ahLst/>
              <a:cxnLst/>
              <a:rect r="r" b="b" t="t" l="l"/>
              <a:pathLst>
                <a:path h="539750" w="4378722">
                  <a:moveTo>
                    <a:pt x="0" y="0"/>
                  </a:moveTo>
                  <a:lnTo>
                    <a:pt x="4378722" y="0"/>
                  </a:lnTo>
                  <a:lnTo>
                    <a:pt x="4378722" y="539750"/>
                  </a:lnTo>
                  <a:lnTo>
                    <a:pt x="0" y="539750"/>
                  </a:lnTo>
                  <a:close/>
                </a:path>
              </a:pathLst>
            </a:custGeom>
            <a:solidFill>
              <a:srgbClr val="000000">
                <a:alpha val="0"/>
              </a:srgbClr>
            </a:solidFill>
          </p:spPr>
        </p:sp>
        <p:sp>
          <p:nvSpPr>
            <p:cNvPr name="TextBox 97" id="97"/>
            <p:cNvSpPr txBox="true"/>
            <p:nvPr/>
          </p:nvSpPr>
          <p:spPr>
            <a:xfrm>
              <a:off x="0" y="-76200"/>
              <a:ext cx="437872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K-Nearest Neighbors</a:t>
              </a:r>
            </a:p>
          </p:txBody>
        </p:sp>
      </p:grpSp>
      <p:grpSp>
        <p:nvGrpSpPr>
          <p:cNvPr name="Group 98" id="98"/>
          <p:cNvGrpSpPr/>
          <p:nvPr/>
        </p:nvGrpSpPr>
        <p:grpSpPr>
          <a:xfrm rot="0">
            <a:off x="4947196" y="8327380"/>
            <a:ext cx="3279279" cy="404812"/>
            <a:chOff x="0" y="0"/>
            <a:chExt cx="4372372" cy="539750"/>
          </a:xfrm>
        </p:grpSpPr>
        <p:sp>
          <p:nvSpPr>
            <p:cNvPr name="Freeform 99" id="99"/>
            <p:cNvSpPr/>
            <p:nvPr/>
          </p:nvSpPr>
          <p:spPr>
            <a:xfrm flipH="false" flipV="false" rot="0">
              <a:off x="0" y="0"/>
              <a:ext cx="4372372" cy="539750"/>
            </a:xfrm>
            <a:custGeom>
              <a:avLst/>
              <a:gdLst/>
              <a:ahLst/>
              <a:cxnLst/>
              <a:rect r="r" b="b" t="t" l="l"/>
              <a:pathLst>
                <a:path h="539750" w="4372372">
                  <a:moveTo>
                    <a:pt x="0" y="0"/>
                  </a:moveTo>
                  <a:lnTo>
                    <a:pt x="4372372" y="0"/>
                  </a:lnTo>
                  <a:lnTo>
                    <a:pt x="4372372" y="539750"/>
                  </a:lnTo>
                  <a:lnTo>
                    <a:pt x="0" y="539750"/>
                  </a:lnTo>
                  <a:close/>
                </a:path>
              </a:pathLst>
            </a:custGeom>
            <a:solidFill>
              <a:srgbClr val="000000">
                <a:alpha val="0"/>
              </a:srgbClr>
            </a:solidFill>
          </p:spPr>
        </p:sp>
        <p:sp>
          <p:nvSpPr>
            <p:cNvPr name="TextBox 100" id="100"/>
            <p:cNvSpPr txBox="true"/>
            <p:nvPr/>
          </p:nvSpPr>
          <p:spPr>
            <a:xfrm>
              <a:off x="0" y="-76200"/>
              <a:ext cx="437237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0.93</a:t>
              </a:r>
            </a:p>
          </p:txBody>
        </p:sp>
      </p:grpSp>
      <p:grpSp>
        <p:nvGrpSpPr>
          <p:cNvPr name="Group 101" id="101"/>
          <p:cNvGrpSpPr/>
          <p:nvPr/>
        </p:nvGrpSpPr>
        <p:grpSpPr>
          <a:xfrm rot="0">
            <a:off x="8741717" y="8327380"/>
            <a:ext cx="2454474" cy="404812"/>
            <a:chOff x="0" y="0"/>
            <a:chExt cx="3272632" cy="539750"/>
          </a:xfrm>
        </p:grpSpPr>
        <p:sp>
          <p:nvSpPr>
            <p:cNvPr name="Freeform 102" id="102"/>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103" id="103"/>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0.93</a:t>
              </a:r>
            </a:p>
          </p:txBody>
        </p:sp>
      </p:grpSp>
      <p:grpSp>
        <p:nvGrpSpPr>
          <p:cNvPr name="Group 104" id="104"/>
          <p:cNvGrpSpPr/>
          <p:nvPr/>
        </p:nvGrpSpPr>
        <p:grpSpPr>
          <a:xfrm rot="0">
            <a:off x="11711434" y="8327380"/>
            <a:ext cx="2454474" cy="404812"/>
            <a:chOff x="0" y="0"/>
            <a:chExt cx="3272632" cy="539750"/>
          </a:xfrm>
        </p:grpSpPr>
        <p:sp>
          <p:nvSpPr>
            <p:cNvPr name="Freeform 105" id="105"/>
            <p:cNvSpPr/>
            <p:nvPr/>
          </p:nvSpPr>
          <p:spPr>
            <a:xfrm flipH="false" flipV="false" rot="0">
              <a:off x="0" y="0"/>
              <a:ext cx="3272632" cy="539750"/>
            </a:xfrm>
            <a:custGeom>
              <a:avLst/>
              <a:gdLst/>
              <a:ahLst/>
              <a:cxnLst/>
              <a:rect r="r" b="b" t="t" l="l"/>
              <a:pathLst>
                <a:path h="539750" w="3272632">
                  <a:moveTo>
                    <a:pt x="0" y="0"/>
                  </a:moveTo>
                  <a:lnTo>
                    <a:pt x="3272632" y="0"/>
                  </a:lnTo>
                  <a:lnTo>
                    <a:pt x="3272632" y="539750"/>
                  </a:lnTo>
                  <a:lnTo>
                    <a:pt x="0" y="539750"/>
                  </a:lnTo>
                  <a:close/>
                </a:path>
              </a:pathLst>
            </a:custGeom>
            <a:solidFill>
              <a:srgbClr val="000000">
                <a:alpha val="0"/>
              </a:srgbClr>
            </a:solidFill>
          </p:spPr>
        </p:sp>
        <p:sp>
          <p:nvSpPr>
            <p:cNvPr name="TextBox 106" id="106"/>
            <p:cNvSpPr txBox="true"/>
            <p:nvPr/>
          </p:nvSpPr>
          <p:spPr>
            <a:xfrm>
              <a:off x="0" y="-76200"/>
              <a:ext cx="327263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0.92</a:t>
              </a:r>
            </a:p>
          </p:txBody>
        </p:sp>
      </p:grpSp>
      <p:grpSp>
        <p:nvGrpSpPr>
          <p:cNvPr name="Group 107" id="107"/>
          <p:cNvGrpSpPr/>
          <p:nvPr/>
        </p:nvGrpSpPr>
        <p:grpSpPr>
          <a:xfrm rot="0">
            <a:off x="14681150" y="8327380"/>
            <a:ext cx="2459236" cy="404812"/>
            <a:chOff x="0" y="0"/>
            <a:chExt cx="3278982" cy="539750"/>
          </a:xfrm>
        </p:grpSpPr>
        <p:sp>
          <p:nvSpPr>
            <p:cNvPr name="Freeform 108" id="108"/>
            <p:cNvSpPr/>
            <p:nvPr/>
          </p:nvSpPr>
          <p:spPr>
            <a:xfrm flipH="false" flipV="false" rot="0">
              <a:off x="0" y="0"/>
              <a:ext cx="3278982" cy="539750"/>
            </a:xfrm>
            <a:custGeom>
              <a:avLst/>
              <a:gdLst/>
              <a:ahLst/>
              <a:cxnLst/>
              <a:rect r="r" b="b" t="t" l="l"/>
              <a:pathLst>
                <a:path h="539750" w="3278982">
                  <a:moveTo>
                    <a:pt x="0" y="0"/>
                  </a:moveTo>
                  <a:lnTo>
                    <a:pt x="3278982" y="0"/>
                  </a:lnTo>
                  <a:lnTo>
                    <a:pt x="3278982" y="539750"/>
                  </a:lnTo>
                  <a:lnTo>
                    <a:pt x="0" y="539750"/>
                  </a:lnTo>
                  <a:close/>
                </a:path>
              </a:pathLst>
            </a:custGeom>
            <a:solidFill>
              <a:srgbClr val="000000">
                <a:alpha val="0"/>
              </a:srgbClr>
            </a:solidFill>
          </p:spPr>
        </p:sp>
        <p:sp>
          <p:nvSpPr>
            <p:cNvPr name="TextBox 109" id="109"/>
            <p:cNvSpPr txBox="true"/>
            <p:nvPr/>
          </p:nvSpPr>
          <p:spPr>
            <a:xfrm>
              <a:off x="0" y="-76200"/>
              <a:ext cx="3278982" cy="615950"/>
            </a:xfrm>
            <a:prstGeom prst="rect">
              <a:avLst/>
            </a:prstGeom>
          </p:spPr>
          <p:txBody>
            <a:bodyPr anchor="t" rtlCol="false" tIns="0" lIns="0" bIns="0" rIns="0"/>
            <a:lstStyle/>
            <a:p>
              <a:pPr algn="l">
                <a:lnSpc>
                  <a:spcPts val="3125"/>
                </a:lnSpc>
              </a:pPr>
              <a:r>
                <a:rPr lang="en-US" sz="1937">
                  <a:solidFill>
                    <a:srgbClr val="DCD7E5"/>
                  </a:solidFill>
                  <a:latin typeface="Heebo Light"/>
                  <a:ea typeface="Heebo Light"/>
                  <a:cs typeface="Heebo Light"/>
                  <a:sym typeface="Heebo Light"/>
                </a:rPr>
                <a:t>0.92</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74" y="-138418"/>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870645" y="684014"/>
            <a:ext cx="6219379" cy="969661"/>
            <a:chOff x="0" y="0"/>
            <a:chExt cx="8292505" cy="1292881"/>
          </a:xfrm>
        </p:grpSpPr>
        <p:sp>
          <p:nvSpPr>
            <p:cNvPr name="Freeform 6" id="6"/>
            <p:cNvSpPr/>
            <p:nvPr/>
          </p:nvSpPr>
          <p:spPr>
            <a:xfrm flipH="false" flipV="false" rot="0">
              <a:off x="0" y="0"/>
              <a:ext cx="8292505" cy="1292881"/>
            </a:xfrm>
            <a:custGeom>
              <a:avLst/>
              <a:gdLst/>
              <a:ahLst/>
              <a:cxnLst/>
              <a:rect r="r" b="b" t="t" l="l"/>
              <a:pathLst>
                <a:path h="1292881" w="8292505">
                  <a:moveTo>
                    <a:pt x="0" y="0"/>
                  </a:moveTo>
                  <a:lnTo>
                    <a:pt x="8292505" y="0"/>
                  </a:lnTo>
                  <a:lnTo>
                    <a:pt x="8292505" y="1292881"/>
                  </a:lnTo>
                  <a:lnTo>
                    <a:pt x="0" y="1292881"/>
                  </a:lnTo>
                  <a:close/>
                </a:path>
              </a:pathLst>
            </a:custGeom>
            <a:solidFill>
              <a:srgbClr val="000000">
                <a:alpha val="0"/>
              </a:srgbClr>
            </a:solidFill>
          </p:spPr>
        </p:sp>
        <p:sp>
          <p:nvSpPr>
            <p:cNvPr name="TextBox 7" id="7"/>
            <p:cNvSpPr txBox="true"/>
            <p:nvPr/>
          </p:nvSpPr>
          <p:spPr>
            <a:xfrm>
              <a:off x="0" y="-9525"/>
              <a:ext cx="8292505" cy="1302406"/>
            </a:xfrm>
            <a:prstGeom prst="rect">
              <a:avLst/>
            </a:prstGeom>
          </p:spPr>
          <p:txBody>
            <a:bodyPr anchor="t" rtlCol="false" tIns="0" lIns="0" bIns="0" rIns="0"/>
            <a:lstStyle/>
            <a:p>
              <a:pPr algn="l">
                <a:lnSpc>
                  <a:spcPts val="6062"/>
                </a:lnSpc>
              </a:pPr>
              <a:r>
                <a:rPr lang="en-US" sz="4875">
                  <a:solidFill>
                    <a:srgbClr val="F2F0F4"/>
                  </a:solidFill>
                  <a:latin typeface="Montserrat"/>
                  <a:ea typeface="Montserrat"/>
                  <a:cs typeface="Montserrat"/>
                  <a:sym typeface="Montserrat"/>
                </a:rPr>
                <a:t>7.</a:t>
              </a:r>
              <a:r>
                <a:rPr lang="en-US" sz="4875">
                  <a:solidFill>
                    <a:srgbClr val="F2F0F4"/>
                  </a:solidFill>
                  <a:latin typeface="Montserrat"/>
                  <a:ea typeface="Montserrat"/>
                  <a:cs typeface="Montserrat"/>
                  <a:sym typeface="Montserrat"/>
                </a:rPr>
                <a:t>Conclusion:</a:t>
              </a:r>
            </a:p>
          </p:txBody>
        </p:sp>
      </p:grpSp>
      <p:sp>
        <p:nvSpPr>
          <p:cNvPr name="Freeform 8" id="8" descr="preencoded.png"/>
          <p:cNvSpPr/>
          <p:nvPr/>
        </p:nvSpPr>
        <p:spPr>
          <a:xfrm flipH="false" flipV="false" rot="0">
            <a:off x="4788545" y="4585841"/>
            <a:ext cx="8710910" cy="8710910"/>
          </a:xfrm>
          <a:custGeom>
            <a:avLst/>
            <a:gdLst/>
            <a:ahLst/>
            <a:cxnLst/>
            <a:rect r="r" b="b" t="t" l="l"/>
            <a:pathLst>
              <a:path h="8710910" w="8710910">
                <a:moveTo>
                  <a:pt x="0" y="0"/>
                </a:moveTo>
                <a:lnTo>
                  <a:pt x="8710910" y="0"/>
                </a:lnTo>
                <a:lnTo>
                  <a:pt x="8710910" y="8710910"/>
                </a:lnTo>
                <a:lnTo>
                  <a:pt x="0" y="8710910"/>
                </a:lnTo>
                <a:lnTo>
                  <a:pt x="0" y="0"/>
                </a:lnTo>
                <a:close/>
              </a:path>
            </a:pathLst>
          </a:custGeom>
          <a:blipFill>
            <a:blip r:embed="rId4"/>
            <a:stretch>
              <a:fillRect l="0" t="0" r="0" b="0"/>
            </a:stretch>
          </a:blipFill>
        </p:spPr>
      </p:sp>
      <p:grpSp>
        <p:nvGrpSpPr>
          <p:cNvPr name="Group 9" id="9"/>
          <p:cNvGrpSpPr/>
          <p:nvPr/>
        </p:nvGrpSpPr>
        <p:grpSpPr>
          <a:xfrm rot="0">
            <a:off x="6105079" y="7045524"/>
            <a:ext cx="419695" cy="524619"/>
            <a:chOff x="0" y="0"/>
            <a:chExt cx="559593" cy="699492"/>
          </a:xfrm>
        </p:grpSpPr>
        <p:sp>
          <p:nvSpPr>
            <p:cNvPr name="Freeform 10" id="10"/>
            <p:cNvSpPr/>
            <p:nvPr/>
          </p:nvSpPr>
          <p:spPr>
            <a:xfrm flipH="false" flipV="false" rot="0">
              <a:off x="0" y="0"/>
              <a:ext cx="559593" cy="699492"/>
            </a:xfrm>
            <a:custGeom>
              <a:avLst/>
              <a:gdLst/>
              <a:ahLst/>
              <a:cxnLst/>
              <a:rect r="r" b="b" t="t" l="l"/>
              <a:pathLst>
                <a:path h="699492" w="559593">
                  <a:moveTo>
                    <a:pt x="0" y="0"/>
                  </a:moveTo>
                  <a:lnTo>
                    <a:pt x="559593" y="0"/>
                  </a:lnTo>
                  <a:lnTo>
                    <a:pt x="559593" y="699492"/>
                  </a:lnTo>
                  <a:lnTo>
                    <a:pt x="0" y="699492"/>
                  </a:lnTo>
                  <a:close/>
                </a:path>
              </a:pathLst>
            </a:custGeom>
            <a:solidFill>
              <a:srgbClr val="000000">
                <a:alpha val="0"/>
              </a:srgbClr>
            </a:solidFill>
          </p:spPr>
        </p:sp>
        <p:sp>
          <p:nvSpPr>
            <p:cNvPr name="TextBox 11" id="11"/>
            <p:cNvSpPr txBox="true"/>
            <p:nvPr/>
          </p:nvSpPr>
          <p:spPr>
            <a:xfrm>
              <a:off x="0" y="-123825"/>
              <a:ext cx="559593" cy="823317"/>
            </a:xfrm>
            <a:prstGeom prst="rect">
              <a:avLst/>
            </a:prstGeom>
          </p:spPr>
          <p:txBody>
            <a:bodyPr anchor="t" rtlCol="false" tIns="0" lIns="0" bIns="0" rIns="0"/>
            <a:lstStyle/>
            <a:p>
              <a:pPr algn="l">
                <a:lnSpc>
                  <a:spcPts val="5250"/>
                </a:lnSpc>
              </a:pPr>
              <a:r>
                <a:rPr lang="en-US" sz="3250">
                  <a:solidFill>
                    <a:srgbClr val="DCD7E5"/>
                  </a:solidFill>
                  <a:latin typeface="Montserrat"/>
                  <a:ea typeface="Montserrat"/>
                  <a:cs typeface="Montserrat"/>
                  <a:sym typeface="Montserrat"/>
                </a:rPr>
                <a:t>1</a:t>
              </a:r>
            </a:p>
          </p:txBody>
        </p:sp>
      </p:grpSp>
      <p:sp>
        <p:nvSpPr>
          <p:cNvPr name="Freeform 12" id="12" descr="preencoded.png"/>
          <p:cNvSpPr/>
          <p:nvPr/>
        </p:nvSpPr>
        <p:spPr>
          <a:xfrm flipH="false" flipV="false" rot="0">
            <a:off x="4788545" y="4585841"/>
            <a:ext cx="8710910" cy="8710910"/>
          </a:xfrm>
          <a:custGeom>
            <a:avLst/>
            <a:gdLst/>
            <a:ahLst/>
            <a:cxnLst/>
            <a:rect r="r" b="b" t="t" l="l"/>
            <a:pathLst>
              <a:path h="8710910" w="8710910">
                <a:moveTo>
                  <a:pt x="0" y="0"/>
                </a:moveTo>
                <a:lnTo>
                  <a:pt x="8710910" y="0"/>
                </a:lnTo>
                <a:lnTo>
                  <a:pt x="8710910" y="8710910"/>
                </a:lnTo>
                <a:lnTo>
                  <a:pt x="0" y="8710910"/>
                </a:lnTo>
                <a:lnTo>
                  <a:pt x="0" y="0"/>
                </a:lnTo>
                <a:close/>
              </a:path>
            </a:pathLst>
          </a:custGeom>
          <a:blipFill>
            <a:blip r:embed="rId5"/>
            <a:stretch>
              <a:fillRect l="0" t="0" r="0" b="0"/>
            </a:stretch>
          </a:blipFill>
        </p:spPr>
      </p:sp>
      <p:grpSp>
        <p:nvGrpSpPr>
          <p:cNvPr name="Group 13" id="13"/>
          <p:cNvGrpSpPr/>
          <p:nvPr/>
        </p:nvGrpSpPr>
        <p:grpSpPr>
          <a:xfrm rot="0">
            <a:off x="8934152" y="5412284"/>
            <a:ext cx="419695" cy="524619"/>
            <a:chOff x="0" y="0"/>
            <a:chExt cx="559593" cy="699492"/>
          </a:xfrm>
        </p:grpSpPr>
        <p:sp>
          <p:nvSpPr>
            <p:cNvPr name="Freeform 14" id="14"/>
            <p:cNvSpPr/>
            <p:nvPr/>
          </p:nvSpPr>
          <p:spPr>
            <a:xfrm flipH="false" flipV="false" rot="0">
              <a:off x="0" y="0"/>
              <a:ext cx="559593" cy="699492"/>
            </a:xfrm>
            <a:custGeom>
              <a:avLst/>
              <a:gdLst/>
              <a:ahLst/>
              <a:cxnLst/>
              <a:rect r="r" b="b" t="t" l="l"/>
              <a:pathLst>
                <a:path h="699492" w="559593">
                  <a:moveTo>
                    <a:pt x="0" y="0"/>
                  </a:moveTo>
                  <a:lnTo>
                    <a:pt x="559593" y="0"/>
                  </a:lnTo>
                  <a:lnTo>
                    <a:pt x="559593" y="699492"/>
                  </a:lnTo>
                  <a:lnTo>
                    <a:pt x="0" y="699492"/>
                  </a:lnTo>
                  <a:close/>
                </a:path>
              </a:pathLst>
            </a:custGeom>
            <a:solidFill>
              <a:srgbClr val="000000">
                <a:alpha val="0"/>
              </a:srgbClr>
            </a:solidFill>
          </p:spPr>
        </p:sp>
        <p:sp>
          <p:nvSpPr>
            <p:cNvPr name="TextBox 15" id="15"/>
            <p:cNvSpPr txBox="true"/>
            <p:nvPr/>
          </p:nvSpPr>
          <p:spPr>
            <a:xfrm>
              <a:off x="0" y="-123825"/>
              <a:ext cx="559593" cy="823317"/>
            </a:xfrm>
            <a:prstGeom prst="rect">
              <a:avLst/>
            </a:prstGeom>
          </p:spPr>
          <p:txBody>
            <a:bodyPr anchor="t" rtlCol="false" tIns="0" lIns="0" bIns="0" rIns="0"/>
            <a:lstStyle/>
            <a:p>
              <a:pPr algn="l">
                <a:lnSpc>
                  <a:spcPts val="5250"/>
                </a:lnSpc>
              </a:pPr>
              <a:r>
                <a:rPr lang="en-US" sz="3250">
                  <a:solidFill>
                    <a:srgbClr val="DCD7E5"/>
                  </a:solidFill>
                  <a:latin typeface="Montserrat"/>
                  <a:ea typeface="Montserrat"/>
                  <a:cs typeface="Montserrat"/>
                  <a:sym typeface="Montserrat"/>
                </a:rPr>
                <a:t>2</a:t>
              </a:r>
            </a:p>
          </p:txBody>
        </p:sp>
      </p:grpSp>
      <p:sp>
        <p:nvSpPr>
          <p:cNvPr name="Freeform 16" id="16" descr="preencoded.png"/>
          <p:cNvSpPr/>
          <p:nvPr/>
        </p:nvSpPr>
        <p:spPr>
          <a:xfrm flipH="false" flipV="false" rot="0">
            <a:off x="4788545" y="4585841"/>
            <a:ext cx="8710910" cy="8710910"/>
          </a:xfrm>
          <a:custGeom>
            <a:avLst/>
            <a:gdLst/>
            <a:ahLst/>
            <a:cxnLst/>
            <a:rect r="r" b="b" t="t" l="l"/>
            <a:pathLst>
              <a:path h="8710910" w="8710910">
                <a:moveTo>
                  <a:pt x="0" y="0"/>
                </a:moveTo>
                <a:lnTo>
                  <a:pt x="8710910" y="0"/>
                </a:lnTo>
                <a:lnTo>
                  <a:pt x="8710910" y="8710910"/>
                </a:lnTo>
                <a:lnTo>
                  <a:pt x="0" y="8710910"/>
                </a:lnTo>
                <a:lnTo>
                  <a:pt x="0" y="0"/>
                </a:lnTo>
                <a:close/>
              </a:path>
            </a:pathLst>
          </a:custGeom>
          <a:blipFill>
            <a:blip r:embed="rId6"/>
            <a:stretch>
              <a:fillRect l="0" t="0" r="0" b="0"/>
            </a:stretch>
          </a:blipFill>
        </p:spPr>
      </p:sp>
      <p:grpSp>
        <p:nvGrpSpPr>
          <p:cNvPr name="Group 17" id="17"/>
          <p:cNvGrpSpPr/>
          <p:nvPr/>
        </p:nvGrpSpPr>
        <p:grpSpPr>
          <a:xfrm rot="0">
            <a:off x="11763078" y="7045524"/>
            <a:ext cx="419695" cy="524619"/>
            <a:chOff x="0" y="0"/>
            <a:chExt cx="559593" cy="699492"/>
          </a:xfrm>
        </p:grpSpPr>
        <p:sp>
          <p:nvSpPr>
            <p:cNvPr name="Freeform 18" id="18"/>
            <p:cNvSpPr/>
            <p:nvPr/>
          </p:nvSpPr>
          <p:spPr>
            <a:xfrm flipH="false" flipV="false" rot="0">
              <a:off x="0" y="0"/>
              <a:ext cx="559593" cy="699492"/>
            </a:xfrm>
            <a:custGeom>
              <a:avLst/>
              <a:gdLst/>
              <a:ahLst/>
              <a:cxnLst/>
              <a:rect r="r" b="b" t="t" l="l"/>
              <a:pathLst>
                <a:path h="699492" w="559593">
                  <a:moveTo>
                    <a:pt x="0" y="0"/>
                  </a:moveTo>
                  <a:lnTo>
                    <a:pt x="559593" y="0"/>
                  </a:lnTo>
                  <a:lnTo>
                    <a:pt x="559593" y="699492"/>
                  </a:lnTo>
                  <a:lnTo>
                    <a:pt x="0" y="699492"/>
                  </a:lnTo>
                  <a:close/>
                </a:path>
              </a:pathLst>
            </a:custGeom>
            <a:solidFill>
              <a:srgbClr val="000000">
                <a:alpha val="0"/>
              </a:srgbClr>
            </a:solidFill>
          </p:spPr>
        </p:sp>
        <p:sp>
          <p:nvSpPr>
            <p:cNvPr name="TextBox 19" id="19"/>
            <p:cNvSpPr txBox="true"/>
            <p:nvPr/>
          </p:nvSpPr>
          <p:spPr>
            <a:xfrm>
              <a:off x="0" y="-123825"/>
              <a:ext cx="559593" cy="823317"/>
            </a:xfrm>
            <a:prstGeom prst="rect">
              <a:avLst/>
            </a:prstGeom>
          </p:spPr>
          <p:txBody>
            <a:bodyPr anchor="t" rtlCol="false" tIns="0" lIns="0" bIns="0" rIns="0"/>
            <a:lstStyle/>
            <a:p>
              <a:pPr algn="l">
                <a:lnSpc>
                  <a:spcPts val="5250"/>
                </a:lnSpc>
              </a:pPr>
              <a:r>
                <a:rPr lang="en-US" sz="3250">
                  <a:solidFill>
                    <a:srgbClr val="DCD7E5"/>
                  </a:solidFill>
                  <a:latin typeface="Montserrat"/>
                  <a:ea typeface="Montserrat"/>
                  <a:cs typeface="Montserrat"/>
                  <a:sym typeface="Montserrat"/>
                </a:rPr>
                <a:t>3</a:t>
              </a:r>
            </a:p>
          </p:txBody>
        </p:sp>
      </p:grpSp>
      <p:grpSp>
        <p:nvGrpSpPr>
          <p:cNvPr name="Group 20" id="20"/>
          <p:cNvGrpSpPr/>
          <p:nvPr/>
        </p:nvGrpSpPr>
        <p:grpSpPr>
          <a:xfrm rot="0">
            <a:off x="1949203" y="2628751"/>
            <a:ext cx="3331084" cy="416266"/>
            <a:chOff x="0" y="0"/>
            <a:chExt cx="4146153" cy="518120"/>
          </a:xfrm>
        </p:grpSpPr>
        <p:sp>
          <p:nvSpPr>
            <p:cNvPr name="Freeform 21" id="21"/>
            <p:cNvSpPr/>
            <p:nvPr/>
          </p:nvSpPr>
          <p:spPr>
            <a:xfrm flipH="false" flipV="false" rot="0">
              <a:off x="0" y="0"/>
              <a:ext cx="4146154" cy="518120"/>
            </a:xfrm>
            <a:custGeom>
              <a:avLst/>
              <a:gdLst/>
              <a:ahLst/>
              <a:cxnLst/>
              <a:rect r="r" b="b" t="t" l="l"/>
              <a:pathLst>
                <a:path h="518120" w="4146154">
                  <a:moveTo>
                    <a:pt x="0" y="0"/>
                  </a:moveTo>
                  <a:lnTo>
                    <a:pt x="4146154" y="0"/>
                  </a:lnTo>
                  <a:lnTo>
                    <a:pt x="4146154" y="518120"/>
                  </a:lnTo>
                  <a:lnTo>
                    <a:pt x="0" y="518120"/>
                  </a:lnTo>
                  <a:close/>
                </a:path>
              </a:pathLst>
            </a:custGeom>
            <a:solidFill>
              <a:srgbClr val="000000">
                <a:alpha val="0"/>
              </a:srgbClr>
            </a:solidFill>
          </p:spPr>
        </p:sp>
        <p:sp>
          <p:nvSpPr>
            <p:cNvPr name="TextBox 22" id="22"/>
            <p:cNvSpPr txBox="true"/>
            <p:nvPr/>
          </p:nvSpPr>
          <p:spPr>
            <a:xfrm>
              <a:off x="0" y="0"/>
              <a:ext cx="4146153" cy="518120"/>
            </a:xfrm>
            <a:prstGeom prst="rect">
              <a:avLst/>
            </a:prstGeom>
          </p:spPr>
          <p:txBody>
            <a:bodyPr anchor="t" rtlCol="false" tIns="0" lIns="0" bIns="0" rIns="0"/>
            <a:lstStyle/>
            <a:p>
              <a:pPr algn="ctr">
                <a:lnSpc>
                  <a:spcPts val="2999"/>
                </a:lnSpc>
              </a:pPr>
              <a:r>
                <a:rPr lang="en-US" sz="2437" b="true">
                  <a:solidFill>
                    <a:srgbClr val="F2F0F4"/>
                  </a:solidFill>
                  <a:latin typeface="Montserrat Bold"/>
                  <a:ea typeface="Montserrat Bold"/>
                  <a:cs typeface="Montserrat Bold"/>
                  <a:sym typeface="Montserrat Bold"/>
                </a:rPr>
                <a:t>High Accuracy</a:t>
              </a:r>
            </a:p>
          </p:txBody>
        </p:sp>
      </p:grpSp>
      <p:grpSp>
        <p:nvGrpSpPr>
          <p:cNvPr name="Group 23" id="23"/>
          <p:cNvGrpSpPr/>
          <p:nvPr/>
        </p:nvGrpSpPr>
        <p:grpSpPr>
          <a:xfrm rot="0">
            <a:off x="870645" y="3166468"/>
            <a:ext cx="5266730" cy="2228404"/>
            <a:chOff x="0" y="0"/>
            <a:chExt cx="7022307" cy="2971205"/>
          </a:xfrm>
        </p:grpSpPr>
        <p:sp>
          <p:nvSpPr>
            <p:cNvPr name="Freeform 24" id="24"/>
            <p:cNvSpPr/>
            <p:nvPr/>
          </p:nvSpPr>
          <p:spPr>
            <a:xfrm flipH="false" flipV="false" rot="0">
              <a:off x="0" y="0"/>
              <a:ext cx="7022307" cy="2971205"/>
            </a:xfrm>
            <a:custGeom>
              <a:avLst/>
              <a:gdLst/>
              <a:ahLst/>
              <a:cxnLst/>
              <a:rect r="r" b="b" t="t" l="l"/>
              <a:pathLst>
                <a:path h="2971205" w="7022307">
                  <a:moveTo>
                    <a:pt x="0" y="0"/>
                  </a:moveTo>
                  <a:lnTo>
                    <a:pt x="7022307" y="0"/>
                  </a:lnTo>
                  <a:lnTo>
                    <a:pt x="7022307" y="2971205"/>
                  </a:lnTo>
                  <a:lnTo>
                    <a:pt x="0" y="2971205"/>
                  </a:lnTo>
                  <a:close/>
                </a:path>
              </a:pathLst>
            </a:custGeom>
            <a:solidFill>
              <a:srgbClr val="000000">
                <a:alpha val="0"/>
              </a:srgbClr>
            </a:solidFill>
          </p:spPr>
        </p:sp>
        <p:sp>
          <p:nvSpPr>
            <p:cNvPr name="TextBox 25" id="25"/>
            <p:cNvSpPr txBox="true"/>
            <p:nvPr/>
          </p:nvSpPr>
          <p:spPr>
            <a:xfrm>
              <a:off x="0" y="-57150"/>
              <a:ext cx="7022307" cy="3028355"/>
            </a:xfrm>
            <a:prstGeom prst="rect">
              <a:avLst/>
            </a:prstGeom>
          </p:spPr>
          <p:txBody>
            <a:bodyPr anchor="t" rtlCol="false" tIns="0" lIns="0" bIns="0" rIns="0"/>
            <a:lstStyle/>
            <a:p>
              <a:pPr algn="ctr">
                <a:lnSpc>
                  <a:spcPts val="2499"/>
                </a:lnSpc>
              </a:pPr>
              <a:r>
                <a:rPr lang="en-US" sz="1562">
                  <a:solidFill>
                    <a:srgbClr val="DCD7E5"/>
                  </a:solidFill>
                  <a:latin typeface="Heebo Light"/>
                  <a:ea typeface="Heebo Light"/>
                  <a:cs typeface="Heebo Light"/>
                  <a:sym typeface="Heebo Light"/>
                </a:rPr>
                <a:t>The </a:t>
              </a:r>
              <a:r>
                <a:rPr lang="en-US" sz="1562" b="true">
                  <a:solidFill>
                    <a:srgbClr val="DCD7E5"/>
                  </a:solidFill>
                  <a:latin typeface="Heebo Bold"/>
                  <a:ea typeface="Heebo Bold"/>
                  <a:cs typeface="Heebo Bold"/>
                  <a:sym typeface="Heebo Bold"/>
                </a:rPr>
                <a:t>best model is Random Forest Classifier</a:t>
              </a:r>
              <a:r>
                <a:rPr lang="en-US" sz="1562">
                  <a:solidFill>
                    <a:srgbClr val="DCD7E5"/>
                  </a:solidFill>
                  <a:latin typeface="Heebo Light"/>
                  <a:ea typeface="Heebo Light"/>
                  <a:cs typeface="Heebo Light"/>
                  <a:sym typeface="Heebo Light"/>
                </a:rPr>
                <a:t> as it has the highest </a:t>
              </a:r>
              <a:r>
                <a:rPr lang="en-US" sz="1562" b="true">
                  <a:solidFill>
                    <a:srgbClr val="DCD7E5"/>
                  </a:solidFill>
                  <a:latin typeface="Heebo Bold"/>
                  <a:ea typeface="Heebo Bold"/>
                  <a:cs typeface="Heebo Bold"/>
                  <a:sym typeface="Heebo Bold"/>
                </a:rPr>
                <a:t>Precision (0.94), Recall (0.93), F1-score (0.94), and Accuracy (0.94)</a:t>
              </a:r>
              <a:r>
                <a:rPr lang="en-US" sz="1562">
                  <a:solidFill>
                    <a:srgbClr val="DCD7E5"/>
                  </a:solidFill>
                  <a:latin typeface="Heebo Light"/>
                  <a:ea typeface="Heebo Light"/>
                  <a:cs typeface="Heebo Light"/>
                  <a:sym typeface="Heebo Light"/>
                </a:rPr>
                <a:t>, making it the most balanced and reliable choice. It effectively minimizes false positives and false negatives, ensuring strong overall performance. </a:t>
              </a:r>
              <a:r>
                <a:rPr lang="en-US" sz="1562" b="true">
                  <a:solidFill>
                    <a:srgbClr val="DCD7E5"/>
                  </a:solidFill>
                  <a:latin typeface="Heebo Bold"/>
                  <a:ea typeface="Heebo Bold"/>
                  <a:cs typeface="Heebo Bold"/>
                  <a:sym typeface="Heebo Bold"/>
                </a:rPr>
                <a:t>SVM</a:t>
              </a:r>
              <a:r>
                <a:rPr lang="en-US" sz="1562">
                  <a:solidFill>
                    <a:srgbClr val="DCD7E5"/>
                  </a:solidFill>
                  <a:latin typeface="Heebo Light"/>
                  <a:ea typeface="Heebo Light"/>
                  <a:cs typeface="Heebo Light"/>
                  <a:sym typeface="Heebo Light"/>
                </a:rPr>
                <a:t> is a close second with slightly lower F1-score (0.92) but can be a good alternative if a lighter model is needed. </a:t>
              </a:r>
              <a:r>
                <a:rPr lang="en-US" sz="1562">
                  <a:solidFill>
                    <a:srgbClr val="000000"/>
                  </a:solidFill>
                  <a:latin typeface="Heebo Light"/>
                  <a:ea typeface="Heebo Light"/>
                  <a:cs typeface="Heebo Light"/>
                  <a:sym typeface="Heebo Light"/>
                </a:rPr>
                <a:t>🚀</a:t>
              </a:r>
            </a:p>
          </p:txBody>
        </p:sp>
      </p:grpSp>
      <p:grpSp>
        <p:nvGrpSpPr>
          <p:cNvPr name="Group 26" id="26"/>
          <p:cNvGrpSpPr/>
          <p:nvPr/>
        </p:nvGrpSpPr>
        <p:grpSpPr>
          <a:xfrm rot="0">
            <a:off x="7589044" y="1958876"/>
            <a:ext cx="3284845" cy="410487"/>
            <a:chOff x="0" y="0"/>
            <a:chExt cx="4146153" cy="518120"/>
          </a:xfrm>
        </p:grpSpPr>
        <p:sp>
          <p:nvSpPr>
            <p:cNvPr name="Freeform 27" id="27"/>
            <p:cNvSpPr/>
            <p:nvPr/>
          </p:nvSpPr>
          <p:spPr>
            <a:xfrm flipH="false" flipV="false" rot="0">
              <a:off x="0" y="0"/>
              <a:ext cx="4146154" cy="518120"/>
            </a:xfrm>
            <a:custGeom>
              <a:avLst/>
              <a:gdLst/>
              <a:ahLst/>
              <a:cxnLst/>
              <a:rect r="r" b="b" t="t" l="l"/>
              <a:pathLst>
                <a:path h="518120" w="4146154">
                  <a:moveTo>
                    <a:pt x="0" y="0"/>
                  </a:moveTo>
                  <a:lnTo>
                    <a:pt x="4146154" y="0"/>
                  </a:lnTo>
                  <a:lnTo>
                    <a:pt x="4146154" y="518120"/>
                  </a:lnTo>
                  <a:lnTo>
                    <a:pt x="0" y="518120"/>
                  </a:lnTo>
                  <a:close/>
                </a:path>
              </a:pathLst>
            </a:custGeom>
            <a:solidFill>
              <a:srgbClr val="000000">
                <a:alpha val="0"/>
              </a:srgbClr>
            </a:solidFill>
          </p:spPr>
        </p:sp>
        <p:sp>
          <p:nvSpPr>
            <p:cNvPr name="TextBox 28" id="28"/>
            <p:cNvSpPr txBox="true"/>
            <p:nvPr/>
          </p:nvSpPr>
          <p:spPr>
            <a:xfrm>
              <a:off x="0" y="0"/>
              <a:ext cx="4146153" cy="518120"/>
            </a:xfrm>
            <a:prstGeom prst="rect">
              <a:avLst/>
            </a:prstGeom>
          </p:spPr>
          <p:txBody>
            <a:bodyPr anchor="t" rtlCol="false" tIns="0" lIns="0" bIns="0" rIns="0"/>
            <a:lstStyle/>
            <a:p>
              <a:pPr algn="ctr">
                <a:lnSpc>
                  <a:spcPts val="2999"/>
                </a:lnSpc>
              </a:pPr>
              <a:r>
                <a:rPr lang="en-US" sz="2437" b="true">
                  <a:solidFill>
                    <a:srgbClr val="F2F0F4"/>
                  </a:solidFill>
                  <a:latin typeface="Montserrat Bold"/>
                  <a:ea typeface="Montserrat Bold"/>
                  <a:cs typeface="Montserrat Bold"/>
                  <a:sym typeface="Montserrat Bold"/>
                </a:rPr>
                <a:t>Key Factors</a:t>
              </a:r>
            </a:p>
          </p:txBody>
        </p:sp>
      </p:grpSp>
      <p:grpSp>
        <p:nvGrpSpPr>
          <p:cNvPr name="Group 29" id="29"/>
          <p:cNvGrpSpPr/>
          <p:nvPr/>
        </p:nvGrpSpPr>
        <p:grpSpPr>
          <a:xfrm rot="0">
            <a:off x="6510486" y="2496591"/>
            <a:ext cx="5266879" cy="1591716"/>
            <a:chOff x="0" y="0"/>
            <a:chExt cx="7022505" cy="2122288"/>
          </a:xfrm>
        </p:grpSpPr>
        <p:sp>
          <p:nvSpPr>
            <p:cNvPr name="Freeform 30" id="30"/>
            <p:cNvSpPr/>
            <p:nvPr/>
          </p:nvSpPr>
          <p:spPr>
            <a:xfrm flipH="false" flipV="false" rot="0">
              <a:off x="0" y="0"/>
              <a:ext cx="7022505" cy="2122288"/>
            </a:xfrm>
            <a:custGeom>
              <a:avLst/>
              <a:gdLst/>
              <a:ahLst/>
              <a:cxnLst/>
              <a:rect r="r" b="b" t="t" l="l"/>
              <a:pathLst>
                <a:path h="2122288" w="7022505">
                  <a:moveTo>
                    <a:pt x="0" y="0"/>
                  </a:moveTo>
                  <a:lnTo>
                    <a:pt x="7022505" y="0"/>
                  </a:lnTo>
                  <a:lnTo>
                    <a:pt x="7022505" y="2122288"/>
                  </a:lnTo>
                  <a:lnTo>
                    <a:pt x="0" y="2122288"/>
                  </a:lnTo>
                  <a:close/>
                </a:path>
              </a:pathLst>
            </a:custGeom>
            <a:solidFill>
              <a:srgbClr val="000000">
                <a:alpha val="0"/>
              </a:srgbClr>
            </a:solidFill>
          </p:spPr>
        </p:sp>
        <p:sp>
          <p:nvSpPr>
            <p:cNvPr name="TextBox 31" id="31"/>
            <p:cNvSpPr txBox="true"/>
            <p:nvPr/>
          </p:nvSpPr>
          <p:spPr>
            <a:xfrm>
              <a:off x="0" y="-57150"/>
              <a:ext cx="7022505" cy="2179438"/>
            </a:xfrm>
            <a:prstGeom prst="rect">
              <a:avLst/>
            </a:prstGeom>
          </p:spPr>
          <p:txBody>
            <a:bodyPr anchor="t" rtlCol="false" tIns="0" lIns="0" bIns="0" rIns="0"/>
            <a:lstStyle/>
            <a:p>
              <a:pPr algn="ctr">
                <a:lnSpc>
                  <a:spcPts val="2499"/>
                </a:lnSpc>
              </a:pPr>
              <a:r>
                <a:rPr lang="en-US" sz="1562">
                  <a:solidFill>
                    <a:srgbClr val="DCD7E5"/>
                  </a:solidFill>
                  <a:latin typeface="Heebo Light"/>
                  <a:ea typeface="Heebo Light"/>
                  <a:cs typeface="Heebo Light"/>
                  <a:sym typeface="Heebo Light"/>
                </a:rPr>
                <a:t>Sleep disorder risk is influenced by factors such as age, stress levels, lifestyle habits (e.g., screen time, physical activity), mental health conditions, medical history, and sleep duration. These factors play a crucial role in determining sleep quality and overall well-being.</a:t>
              </a:r>
            </a:p>
          </p:txBody>
        </p:sp>
      </p:grpSp>
      <p:grpSp>
        <p:nvGrpSpPr>
          <p:cNvPr name="Group 32" id="32"/>
          <p:cNvGrpSpPr/>
          <p:nvPr/>
        </p:nvGrpSpPr>
        <p:grpSpPr>
          <a:xfrm rot="0">
            <a:off x="13229034" y="2947095"/>
            <a:ext cx="3287278" cy="410791"/>
            <a:chOff x="0" y="0"/>
            <a:chExt cx="4146153" cy="518120"/>
          </a:xfrm>
        </p:grpSpPr>
        <p:sp>
          <p:nvSpPr>
            <p:cNvPr name="Freeform 33" id="33"/>
            <p:cNvSpPr/>
            <p:nvPr/>
          </p:nvSpPr>
          <p:spPr>
            <a:xfrm flipH="false" flipV="false" rot="0">
              <a:off x="0" y="0"/>
              <a:ext cx="4146154" cy="518120"/>
            </a:xfrm>
            <a:custGeom>
              <a:avLst/>
              <a:gdLst/>
              <a:ahLst/>
              <a:cxnLst/>
              <a:rect r="r" b="b" t="t" l="l"/>
              <a:pathLst>
                <a:path h="518120" w="4146154">
                  <a:moveTo>
                    <a:pt x="0" y="0"/>
                  </a:moveTo>
                  <a:lnTo>
                    <a:pt x="4146154" y="0"/>
                  </a:lnTo>
                  <a:lnTo>
                    <a:pt x="4146154" y="518120"/>
                  </a:lnTo>
                  <a:lnTo>
                    <a:pt x="0" y="518120"/>
                  </a:lnTo>
                  <a:close/>
                </a:path>
              </a:pathLst>
            </a:custGeom>
            <a:solidFill>
              <a:srgbClr val="000000">
                <a:alpha val="0"/>
              </a:srgbClr>
            </a:solidFill>
          </p:spPr>
        </p:sp>
        <p:sp>
          <p:nvSpPr>
            <p:cNvPr name="TextBox 34" id="34"/>
            <p:cNvSpPr txBox="true"/>
            <p:nvPr/>
          </p:nvSpPr>
          <p:spPr>
            <a:xfrm>
              <a:off x="0" y="0"/>
              <a:ext cx="4146153" cy="518120"/>
            </a:xfrm>
            <a:prstGeom prst="rect">
              <a:avLst/>
            </a:prstGeom>
          </p:spPr>
          <p:txBody>
            <a:bodyPr anchor="t" rtlCol="false" tIns="0" lIns="0" bIns="0" rIns="0"/>
            <a:lstStyle/>
            <a:p>
              <a:pPr algn="ctr">
                <a:lnSpc>
                  <a:spcPts val="2999"/>
                </a:lnSpc>
              </a:pPr>
              <a:r>
                <a:rPr lang="en-US" sz="2437" b="true">
                  <a:solidFill>
                    <a:srgbClr val="F2F0F4"/>
                  </a:solidFill>
                  <a:latin typeface="Montserrat Bold"/>
                  <a:ea typeface="Montserrat Bold"/>
                  <a:cs typeface="Montserrat Bold"/>
                  <a:sym typeface="Montserrat Bold"/>
                </a:rPr>
                <a:t>Future research</a:t>
              </a:r>
            </a:p>
          </p:txBody>
        </p:sp>
      </p:grpSp>
      <p:grpSp>
        <p:nvGrpSpPr>
          <p:cNvPr name="Group 35" id="35"/>
          <p:cNvGrpSpPr/>
          <p:nvPr/>
        </p:nvGrpSpPr>
        <p:grpSpPr>
          <a:xfrm rot="0">
            <a:off x="12150478" y="3484810"/>
            <a:ext cx="5266879" cy="1910060"/>
            <a:chOff x="0" y="0"/>
            <a:chExt cx="7022505" cy="2546747"/>
          </a:xfrm>
        </p:grpSpPr>
        <p:sp>
          <p:nvSpPr>
            <p:cNvPr name="Freeform 36" id="36"/>
            <p:cNvSpPr/>
            <p:nvPr/>
          </p:nvSpPr>
          <p:spPr>
            <a:xfrm flipH="false" flipV="false" rot="0">
              <a:off x="0" y="0"/>
              <a:ext cx="7022505" cy="2546747"/>
            </a:xfrm>
            <a:custGeom>
              <a:avLst/>
              <a:gdLst/>
              <a:ahLst/>
              <a:cxnLst/>
              <a:rect r="r" b="b" t="t" l="l"/>
              <a:pathLst>
                <a:path h="2546747" w="7022505">
                  <a:moveTo>
                    <a:pt x="0" y="0"/>
                  </a:moveTo>
                  <a:lnTo>
                    <a:pt x="7022505" y="0"/>
                  </a:lnTo>
                  <a:lnTo>
                    <a:pt x="7022505" y="2546747"/>
                  </a:lnTo>
                  <a:lnTo>
                    <a:pt x="0" y="2546747"/>
                  </a:lnTo>
                  <a:close/>
                </a:path>
              </a:pathLst>
            </a:custGeom>
            <a:solidFill>
              <a:srgbClr val="000000">
                <a:alpha val="0"/>
              </a:srgbClr>
            </a:solidFill>
          </p:spPr>
        </p:sp>
        <p:sp>
          <p:nvSpPr>
            <p:cNvPr name="TextBox 37" id="37"/>
            <p:cNvSpPr txBox="true"/>
            <p:nvPr/>
          </p:nvSpPr>
          <p:spPr>
            <a:xfrm>
              <a:off x="0" y="-57150"/>
              <a:ext cx="7022505" cy="2603897"/>
            </a:xfrm>
            <a:prstGeom prst="rect">
              <a:avLst/>
            </a:prstGeom>
          </p:spPr>
          <p:txBody>
            <a:bodyPr anchor="t" rtlCol="false" tIns="0" lIns="0" bIns="0" rIns="0"/>
            <a:lstStyle/>
            <a:p>
              <a:pPr algn="ctr">
                <a:lnSpc>
                  <a:spcPts val="2499"/>
                </a:lnSpc>
              </a:pPr>
              <a:r>
                <a:rPr lang="en-US" sz="1562">
                  <a:solidFill>
                    <a:srgbClr val="DCD7E5"/>
                  </a:solidFill>
                  <a:latin typeface="Heebo Light"/>
                  <a:ea typeface="Heebo Light"/>
                  <a:cs typeface="Heebo Light"/>
                  <a:sym typeface="Heebo Light"/>
                </a:rPr>
                <a:t>For future research, incorporating deep learning models, wearable sleep tracking data, genetic predisposition factors, and real-time physiological monitoring could enhance prediction accuracy. Additionally, developing personalized sleep improvement plans based on risk factors can aid in early intervention and overall well-being.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7" y="2937421"/>
            <a:ext cx="7088237" cy="1110702"/>
            <a:chOff x="0" y="0"/>
            <a:chExt cx="9450983" cy="1480936"/>
          </a:xfrm>
        </p:grpSpPr>
        <p:sp>
          <p:nvSpPr>
            <p:cNvPr name="Freeform 8" id="8"/>
            <p:cNvSpPr/>
            <p:nvPr/>
          </p:nvSpPr>
          <p:spPr>
            <a:xfrm flipH="false" flipV="false" rot="0">
              <a:off x="0" y="0"/>
              <a:ext cx="9450984" cy="1480936"/>
            </a:xfrm>
            <a:custGeom>
              <a:avLst/>
              <a:gdLst/>
              <a:ahLst/>
              <a:cxnLst/>
              <a:rect r="r" b="b" t="t" l="l"/>
              <a:pathLst>
                <a:path h="1480936" w="9450984">
                  <a:moveTo>
                    <a:pt x="0" y="0"/>
                  </a:moveTo>
                  <a:lnTo>
                    <a:pt x="9450984" y="0"/>
                  </a:lnTo>
                  <a:lnTo>
                    <a:pt x="9450984" y="1480936"/>
                  </a:lnTo>
                  <a:lnTo>
                    <a:pt x="0" y="1480936"/>
                  </a:lnTo>
                  <a:close/>
                </a:path>
              </a:pathLst>
            </a:custGeom>
            <a:solidFill>
              <a:srgbClr val="000000">
                <a:alpha val="0"/>
              </a:srgbClr>
            </a:solidFill>
          </p:spPr>
        </p:sp>
        <p:sp>
          <p:nvSpPr>
            <p:cNvPr name="TextBox 9" id="9"/>
            <p:cNvSpPr txBox="true"/>
            <p:nvPr/>
          </p:nvSpPr>
          <p:spPr>
            <a:xfrm>
              <a:off x="0" y="-38100"/>
              <a:ext cx="9450983" cy="1519036"/>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Thank You!</a:t>
              </a:r>
            </a:p>
          </p:txBody>
        </p:sp>
      </p:grpSp>
      <p:grpSp>
        <p:nvGrpSpPr>
          <p:cNvPr name="Group 10" id="10"/>
          <p:cNvGrpSpPr/>
          <p:nvPr/>
        </p:nvGrpSpPr>
        <p:grpSpPr>
          <a:xfrm rot="0">
            <a:off x="992238" y="4248596"/>
            <a:ext cx="9702588" cy="1354187"/>
            <a:chOff x="0" y="0"/>
            <a:chExt cx="12936785" cy="1805583"/>
          </a:xfrm>
        </p:grpSpPr>
        <p:sp>
          <p:nvSpPr>
            <p:cNvPr name="Freeform 11" id="11"/>
            <p:cNvSpPr/>
            <p:nvPr/>
          </p:nvSpPr>
          <p:spPr>
            <a:xfrm flipH="false" flipV="false" rot="0">
              <a:off x="0" y="0"/>
              <a:ext cx="12936785" cy="1805583"/>
            </a:xfrm>
            <a:custGeom>
              <a:avLst/>
              <a:gdLst/>
              <a:ahLst/>
              <a:cxnLst/>
              <a:rect r="r" b="b" t="t" l="l"/>
              <a:pathLst>
                <a:path h="1805583" w="12936785">
                  <a:moveTo>
                    <a:pt x="0" y="0"/>
                  </a:moveTo>
                  <a:lnTo>
                    <a:pt x="12936785" y="0"/>
                  </a:lnTo>
                  <a:lnTo>
                    <a:pt x="12936785" y="1805583"/>
                  </a:lnTo>
                  <a:lnTo>
                    <a:pt x="0" y="1805583"/>
                  </a:lnTo>
                  <a:close/>
                </a:path>
              </a:pathLst>
            </a:custGeom>
            <a:solidFill>
              <a:srgbClr val="000000">
                <a:alpha val="0"/>
              </a:srgbClr>
            </a:solidFill>
          </p:spPr>
        </p:sp>
        <p:sp>
          <p:nvSpPr>
            <p:cNvPr name="TextBox 12" id="12"/>
            <p:cNvSpPr txBox="true"/>
            <p:nvPr/>
          </p:nvSpPr>
          <p:spPr>
            <a:xfrm>
              <a:off x="0" y="-85725"/>
              <a:ext cx="12936785" cy="189130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Thank you for your attention. Predicting sleep disorders is essential for improving overall health and well-being. Early detection enables timely intervention, leading to better sleep management and quality of life.</a:t>
              </a:r>
            </a:p>
          </p:txBody>
        </p:sp>
      </p:grpSp>
      <p:grpSp>
        <p:nvGrpSpPr>
          <p:cNvPr name="Group 13" id="13"/>
          <p:cNvGrpSpPr/>
          <p:nvPr/>
        </p:nvGrpSpPr>
        <p:grpSpPr>
          <a:xfrm rot="0">
            <a:off x="992237" y="5828524"/>
            <a:ext cx="9702588" cy="1354187"/>
            <a:chOff x="0" y="0"/>
            <a:chExt cx="12936785" cy="1805583"/>
          </a:xfrm>
        </p:grpSpPr>
        <p:sp>
          <p:nvSpPr>
            <p:cNvPr name="Freeform 14" id="14"/>
            <p:cNvSpPr/>
            <p:nvPr/>
          </p:nvSpPr>
          <p:spPr>
            <a:xfrm flipH="false" flipV="false" rot="0">
              <a:off x="0" y="0"/>
              <a:ext cx="12936785" cy="1805583"/>
            </a:xfrm>
            <a:custGeom>
              <a:avLst/>
              <a:gdLst/>
              <a:ahLst/>
              <a:cxnLst/>
              <a:rect r="r" b="b" t="t" l="l"/>
              <a:pathLst>
                <a:path h="1805583" w="12936785">
                  <a:moveTo>
                    <a:pt x="0" y="0"/>
                  </a:moveTo>
                  <a:lnTo>
                    <a:pt x="12936785" y="0"/>
                  </a:lnTo>
                  <a:lnTo>
                    <a:pt x="12936785" y="1805583"/>
                  </a:lnTo>
                  <a:lnTo>
                    <a:pt x="0" y="1805583"/>
                  </a:lnTo>
                  <a:close/>
                </a:path>
              </a:pathLst>
            </a:custGeom>
            <a:solidFill>
              <a:srgbClr val="000000">
                <a:alpha val="0"/>
              </a:srgbClr>
            </a:solidFill>
          </p:spPr>
        </p:sp>
        <p:sp>
          <p:nvSpPr>
            <p:cNvPr name="TextBox 15" id="15"/>
            <p:cNvSpPr txBox="true"/>
            <p:nvPr/>
          </p:nvSpPr>
          <p:spPr>
            <a:xfrm>
              <a:off x="0" y="-85725"/>
              <a:ext cx="12936785" cy="189130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Our machine learning models offer strong accuracy, identifying individuals at risk of sleep disorders. Proactive healthcare measures can help mitigate long-term health complications.</a:t>
              </a:r>
            </a:p>
          </p:txBody>
        </p:sp>
      </p:grpSp>
      <p:grpSp>
        <p:nvGrpSpPr>
          <p:cNvPr name="Group 16" id="16"/>
          <p:cNvGrpSpPr/>
          <p:nvPr/>
        </p:nvGrpSpPr>
        <p:grpSpPr>
          <a:xfrm rot="0">
            <a:off x="992237" y="7408451"/>
            <a:ext cx="9702588" cy="906512"/>
            <a:chOff x="0" y="0"/>
            <a:chExt cx="12936785" cy="1208683"/>
          </a:xfrm>
        </p:grpSpPr>
        <p:sp>
          <p:nvSpPr>
            <p:cNvPr name="Freeform 17" id="17"/>
            <p:cNvSpPr/>
            <p:nvPr/>
          </p:nvSpPr>
          <p:spPr>
            <a:xfrm flipH="false" flipV="false" rot="0">
              <a:off x="0" y="0"/>
              <a:ext cx="12936785" cy="1208683"/>
            </a:xfrm>
            <a:custGeom>
              <a:avLst/>
              <a:gdLst/>
              <a:ahLst/>
              <a:cxnLst/>
              <a:rect r="r" b="b" t="t" l="l"/>
              <a:pathLst>
                <a:path h="1208683" w="12936785">
                  <a:moveTo>
                    <a:pt x="0" y="0"/>
                  </a:moveTo>
                  <a:lnTo>
                    <a:pt x="12936785" y="0"/>
                  </a:lnTo>
                  <a:lnTo>
                    <a:pt x="12936785" y="1208683"/>
                  </a:lnTo>
                  <a:lnTo>
                    <a:pt x="0" y="1208683"/>
                  </a:lnTo>
                  <a:close/>
                </a:path>
              </a:pathLst>
            </a:custGeom>
            <a:solidFill>
              <a:srgbClr val="000000">
                <a:alpha val="0"/>
              </a:srgbClr>
            </a:solidFill>
          </p:spPr>
        </p:sp>
        <p:sp>
          <p:nvSpPr>
            <p:cNvPr name="TextBox 18" id="18"/>
            <p:cNvSpPr txBox="true"/>
            <p:nvPr/>
          </p:nvSpPr>
          <p:spPr>
            <a:xfrm>
              <a:off x="0" y="-85725"/>
              <a:ext cx="12936785" cy="129440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We hope this research contributes to better sleep health and enhances preventive care strategies.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1996529"/>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38100"/>
              <a:ext cx="9450983" cy="1219398"/>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Introduction:</a:t>
              </a:r>
            </a:p>
          </p:txBody>
        </p:sp>
      </p:grpSp>
      <p:grpSp>
        <p:nvGrpSpPr>
          <p:cNvPr name="Group 8" id="8"/>
          <p:cNvGrpSpPr/>
          <p:nvPr/>
        </p:nvGrpSpPr>
        <p:grpSpPr>
          <a:xfrm rot="0">
            <a:off x="992237" y="3591222"/>
            <a:ext cx="4408671" cy="551084"/>
            <a:chOff x="0" y="0"/>
            <a:chExt cx="5670550" cy="708818"/>
          </a:xfrm>
        </p:grpSpPr>
        <p:sp>
          <p:nvSpPr>
            <p:cNvPr name="Freeform 9" id="9"/>
            <p:cNvSpPr/>
            <p:nvPr/>
          </p:nvSpPr>
          <p:spPr>
            <a:xfrm flipH="false" flipV="false" rot="0">
              <a:off x="0" y="0"/>
              <a:ext cx="5670550" cy="708818"/>
            </a:xfrm>
            <a:custGeom>
              <a:avLst/>
              <a:gdLst/>
              <a:ahLst/>
              <a:cxnLst/>
              <a:rect r="r" b="b" t="t" l="l"/>
              <a:pathLst>
                <a:path h="708818" w="5670550">
                  <a:moveTo>
                    <a:pt x="0" y="0"/>
                  </a:moveTo>
                  <a:lnTo>
                    <a:pt x="5670550" y="0"/>
                  </a:lnTo>
                  <a:lnTo>
                    <a:pt x="5670550" y="708818"/>
                  </a:lnTo>
                  <a:lnTo>
                    <a:pt x="0" y="708818"/>
                  </a:lnTo>
                  <a:close/>
                </a:path>
              </a:pathLst>
            </a:custGeom>
            <a:solidFill>
              <a:srgbClr val="000000">
                <a:alpha val="0"/>
              </a:srgbClr>
            </a:solidFill>
          </p:spPr>
        </p:sp>
        <p:sp>
          <p:nvSpPr>
            <p:cNvPr name="TextBox 10" id="10"/>
            <p:cNvSpPr txBox="true"/>
            <p:nvPr/>
          </p:nvSpPr>
          <p:spPr>
            <a:xfrm>
              <a:off x="0" y="-9525"/>
              <a:ext cx="5670550" cy="718343"/>
            </a:xfrm>
            <a:prstGeom prst="rect">
              <a:avLst/>
            </a:prstGeom>
          </p:spPr>
          <p:txBody>
            <a:bodyPr anchor="t" rtlCol="false" tIns="0" lIns="0" bIns="0" rIns="0"/>
            <a:lstStyle/>
            <a:p>
              <a:pPr algn="l">
                <a:lnSpc>
                  <a:spcPts val="4125"/>
                </a:lnSpc>
              </a:pPr>
              <a:r>
                <a:rPr lang="en-US" sz="3312" b="true">
                  <a:solidFill>
                    <a:srgbClr val="F2F0F4"/>
                  </a:solidFill>
                  <a:latin typeface="Montserrat Bold"/>
                  <a:ea typeface="Montserrat Bold"/>
                  <a:cs typeface="Montserrat Bold"/>
                  <a:sym typeface="Montserrat Bold"/>
                </a:rPr>
                <a:t>OBJECTIVE</a:t>
              </a:r>
            </a:p>
          </p:txBody>
        </p:sp>
      </p:grpSp>
      <p:grpSp>
        <p:nvGrpSpPr>
          <p:cNvPr name="Group 11" id="11"/>
          <p:cNvGrpSpPr/>
          <p:nvPr/>
        </p:nvGrpSpPr>
        <p:grpSpPr>
          <a:xfrm rot="0">
            <a:off x="992238" y="4406354"/>
            <a:ext cx="7805886" cy="3629025"/>
            <a:chOff x="0" y="0"/>
            <a:chExt cx="10407848" cy="4838700"/>
          </a:xfrm>
        </p:grpSpPr>
        <p:sp>
          <p:nvSpPr>
            <p:cNvPr name="Freeform 12" id="12"/>
            <p:cNvSpPr/>
            <p:nvPr/>
          </p:nvSpPr>
          <p:spPr>
            <a:xfrm flipH="false" flipV="false" rot="0">
              <a:off x="0" y="0"/>
              <a:ext cx="10407848" cy="4838700"/>
            </a:xfrm>
            <a:custGeom>
              <a:avLst/>
              <a:gdLst/>
              <a:ahLst/>
              <a:cxnLst/>
              <a:rect r="r" b="b" t="t" l="l"/>
              <a:pathLst>
                <a:path h="4838700" w="10407848">
                  <a:moveTo>
                    <a:pt x="0" y="0"/>
                  </a:moveTo>
                  <a:lnTo>
                    <a:pt x="10407848" y="0"/>
                  </a:lnTo>
                  <a:lnTo>
                    <a:pt x="10407848" y="4838700"/>
                  </a:lnTo>
                  <a:lnTo>
                    <a:pt x="0" y="4838700"/>
                  </a:lnTo>
                  <a:close/>
                </a:path>
              </a:pathLst>
            </a:custGeom>
            <a:solidFill>
              <a:srgbClr val="000000">
                <a:alpha val="0"/>
              </a:srgbClr>
            </a:solidFill>
          </p:spPr>
        </p:sp>
        <p:sp>
          <p:nvSpPr>
            <p:cNvPr name="TextBox 13" id="13"/>
            <p:cNvSpPr txBox="true"/>
            <p:nvPr/>
          </p:nvSpPr>
          <p:spPr>
            <a:xfrm>
              <a:off x="0" y="-85725"/>
              <a:ext cx="10407848" cy="492442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The objective of this project is to develop an accurate sleep disorder prediction model based on individual attributes such as age, gender, BMI, lifestyle habits, cardiovascular health indicators, and sleep patterns. This predictive approach aims to enable early detection of sleep disorders, support healthcare professionals in decision-making, and assist in designing personalized care strategies to improve sleep quality and overall well-being.</a:t>
              </a:r>
            </a:p>
          </p:txBody>
        </p:sp>
      </p:grpSp>
      <p:grpSp>
        <p:nvGrpSpPr>
          <p:cNvPr name="Group 14" id="14"/>
          <p:cNvGrpSpPr/>
          <p:nvPr/>
        </p:nvGrpSpPr>
        <p:grpSpPr>
          <a:xfrm rot="0">
            <a:off x="9499401" y="3591222"/>
            <a:ext cx="4591200" cy="573900"/>
            <a:chOff x="0" y="0"/>
            <a:chExt cx="5670550" cy="708818"/>
          </a:xfrm>
        </p:grpSpPr>
        <p:sp>
          <p:nvSpPr>
            <p:cNvPr name="Freeform 15" id="15"/>
            <p:cNvSpPr/>
            <p:nvPr/>
          </p:nvSpPr>
          <p:spPr>
            <a:xfrm flipH="false" flipV="false" rot="0">
              <a:off x="0" y="0"/>
              <a:ext cx="5670550" cy="708818"/>
            </a:xfrm>
            <a:custGeom>
              <a:avLst/>
              <a:gdLst/>
              <a:ahLst/>
              <a:cxnLst/>
              <a:rect r="r" b="b" t="t" l="l"/>
              <a:pathLst>
                <a:path h="708818" w="5670550">
                  <a:moveTo>
                    <a:pt x="0" y="0"/>
                  </a:moveTo>
                  <a:lnTo>
                    <a:pt x="5670550" y="0"/>
                  </a:lnTo>
                  <a:lnTo>
                    <a:pt x="5670550" y="708818"/>
                  </a:lnTo>
                  <a:lnTo>
                    <a:pt x="0" y="708818"/>
                  </a:lnTo>
                  <a:close/>
                </a:path>
              </a:pathLst>
            </a:custGeom>
            <a:solidFill>
              <a:srgbClr val="000000">
                <a:alpha val="0"/>
              </a:srgbClr>
            </a:solidFill>
          </p:spPr>
        </p:sp>
        <p:sp>
          <p:nvSpPr>
            <p:cNvPr name="TextBox 16" id="16"/>
            <p:cNvSpPr txBox="true"/>
            <p:nvPr/>
          </p:nvSpPr>
          <p:spPr>
            <a:xfrm>
              <a:off x="0" y="-9525"/>
              <a:ext cx="5670550" cy="718343"/>
            </a:xfrm>
            <a:prstGeom prst="rect">
              <a:avLst/>
            </a:prstGeom>
          </p:spPr>
          <p:txBody>
            <a:bodyPr anchor="t" rtlCol="false" tIns="0" lIns="0" bIns="0" rIns="0"/>
            <a:lstStyle/>
            <a:p>
              <a:pPr algn="l">
                <a:lnSpc>
                  <a:spcPts val="4125"/>
                </a:lnSpc>
              </a:pPr>
              <a:r>
                <a:rPr lang="en-US" sz="3312" b="true">
                  <a:solidFill>
                    <a:srgbClr val="F2F0F4"/>
                  </a:solidFill>
                  <a:latin typeface="Montserrat Bold"/>
                  <a:ea typeface="Montserrat Bold"/>
                  <a:cs typeface="Montserrat Bold"/>
                  <a:sym typeface="Montserrat Bold"/>
                </a:rPr>
                <a:t>IMPORTENCE</a:t>
              </a:r>
            </a:p>
          </p:txBody>
        </p:sp>
      </p:grpSp>
      <p:grpSp>
        <p:nvGrpSpPr>
          <p:cNvPr name="Group 17" id="17"/>
          <p:cNvGrpSpPr/>
          <p:nvPr/>
        </p:nvGrpSpPr>
        <p:grpSpPr>
          <a:xfrm rot="0">
            <a:off x="9499401" y="4406354"/>
            <a:ext cx="7805886" cy="3175398"/>
            <a:chOff x="0" y="0"/>
            <a:chExt cx="10407848" cy="4233863"/>
          </a:xfrm>
        </p:grpSpPr>
        <p:sp>
          <p:nvSpPr>
            <p:cNvPr name="Freeform 18" id="18"/>
            <p:cNvSpPr/>
            <p:nvPr/>
          </p:nvSpPr>
          <p:spPr>
            <a:xfrm flipH="false" flipV="false" rot="0">
              <a:off x="0" y="0"/>
              <a:ext cx="10407848" cy="4233863"/>
            </a:xfrm>
            <a:custGeom>
              <a:avLst/>
              <a:gdLst/>
              <a:ahLst/>
              <a:cxnLst/>
              <a:rect r="r" b="b" t="t" l="l"/>
              <a:pathLst>
                <a:path h="4233863" w="10407848">
                  <a:moveTo>
                    <a:pt x="0" y="0"/>
                  </a:moveTo>
                  <a:lnTo>
                    <a:pt x="10407848" y="0"/>
                  </a:lnTo>
                  <a:lnTo>
                    <a:pt x="10407848" y="4233863"/>
                  </a:lnTo>
                  <a:lnTo>
                    <a:pt x="0" y="4233863"/>
                  </a:lnTo>
                  <a:close/>
                </a:path>
              </a:pathLst>
            </a:custGeom>
            <a:solidFill>
              <a:srgbClr val="000000">
                <a:alpha val="0"/>
              </a:srgbClr>
            </a:solidFill>
          </p:spPr>
        </p:sp>
        <p:sp>
          <p:nvSpPr>
            <p:cNvPr name="TextBox 19" id="19"/>
            <p:cNvSpPr txBox="true"/>
            <p:nvPr/>
          </p:nvSpPr>
          <p:spPr>
            <a:xfrm>
              <a:off x="0" y="-85725"/>
              <a:ext cx="10407848" cy="431958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The importance of a sleep disorder prediction project lies in its ability to enable early diagnosis, improve sleep health, and support proactive healthcare strategies. By identifying individuals at risk of sleep disorders, it helps healthcare professionals implement preventive measures, personalize treatment plans, and promote better sleep hygiene, ultimately enhancing overall well-being and quality of life.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6" id="6" descr="preencoded.png"/>
          <p:cNvSpPr/>
          <p:nvPr/>
        </p:nvSpPr>
        <p:spPr>
          <a:xfrm flipH="false" flipV="false" rot="0">
            <a:off x="258664" y="1973164"/>
            <a:ext cx="6340674" cy="6340674"/>
          </a:xfrm>
          <a:custGeom>
            <a:avLst/>
            <a:gdLst/>
            <a:ahLst/>
            <a:cxnLst/>
            <a:rect r="r" b="b" t="t" l="l"/>
            <a:pathLst>
              <a:path h="6340674" w="6340674">
                <a:moveTo>
                  <a:pt x="0" y="0"/>
                </a:moveTo>
                <a:lnTo>
                  <a:pt x="6340673" y="0"/>
                </a:lnTo>
                <a:lnTo>
                  <a:pt x="6340673" y="6340673"/>
                </a:lnTo>
                <a:lnTo>
                  <a:pt x="0" y="6340673"/>
                </a:lnTo>
                <a:lnTo>
                  <a:pt x="0" y="0"/>
                </a:lnTo>
                <a:close/>
              </a:path>
            </a:pathLst>
          </a:custGeom>
          <a:blipFill>
            <a:blip r:embed="rId5"/>
            <a:stretch>
              <a:fillRect l="0" t="0" r="0" b="0"/>
            </a:stretch>
          </a:blipFill>
        </p:spPr>
      </p:sp>
      <p:grpSp>
        <p:nvGrpSpPr>
          <p:cNvPr name="Group 7" id="7"/>
          <p:cNvGrpSpPr/>
          <p:nvPr/>
        </p:nvGrpSpPr>
        <p:grpSpPr>
          <a:xfrm rot="0">
            <a:off x="7577584" y="827782"/>
            <a:ext cx="722411" cy="1076920"/>
            <a:chOff x="0" y="0"/>
            <a:chExt cx="963215" cy="1435893"/>
          </a:xfrm>
        </p:grpSpPr>
        <p:sp>
          <p:nvSpPr>
            <p:cNvPr name="Freeform 8" id="8"/>
            <p:cNvSpPr/>
            <p:nvPr/>
          </p:nvSpPr>
          <p:spPr>
            <a:xfrm flipH="false" flipV="false" rot="0">
              <a:off x="6350" y="6350"/>
              <a:ext cx="950595" cy="1423289"/>
            </a:xfrm>
            <a:custGeom>
              <a:avLst/>
              <a:gdLst/>
              <a:ahLst/>
              <a:cxnLst/>
              <a:rect r="r" b="b" t="t" l="l"/>
              <a:pathLst>
                <a:path h="1423289" w="950595">
                  <a:moveTo>
                    <a:pt x="0" y="116459"/>
                  </a:moveTo>
                  <a:cubicBezTo>
                    <a:pt x="0" y="52070"/>
                    <a:pt x="51943" y="0"/>
                    <a:pt x="115951" y="0"/>
                  </a:cubicBezTo>
                  <a:lnTo>
                    <a:pt x="834644" y="0"/>
                  </a:lnTo>
                  <a:cubicBezTo>
                    <a:pt x="898652" y="0"/>
                    <a:pt x="950595" y="52070"/>
                    <a:pt x="950595" y="116459"/>
                  </a:cubicBezTo>
                  <a:lnTo>
                    <a:pt x="950595" y="1306830"/>
                  </a:lnTo>
                  <a:cubicBezTo>
                    <a:pt x="950595" y="1371092"/>
                    <a:pt x="898652" y="1423289"/>
                    <a:pt x="834644" y="1423289"/>
                  </a:cubicBezTo>
                  <a:lnTo>
                    <a:pt x="115951" y="1423289"/>
                  </a:lnTo>
                  <a:cubicBezTo>
                    <a:pt x="51943" y="1423289"/>
                    <a:pt x="0" y="1371219"/>
                    <a:pt x="0" y="1306830"/>
                  </a:cubicBezTo>
                  <a:close/>
                </a:path>
              </a:pathLst>
            </a:custGeom>
            <a:solidFill>
              <a:srgbClr val="31136C"/>
            </a:solidFill>
          </p:spPr>
        </p:sp>
        <p:sp>
          <p:nvSpPr>
            <p:cNvPr name="Freeform 9" id="9"/>
            <p:cNvSpPr/>
            <p:nvPr/>
          </p:nvSpPr>
          <p:spPr>
            <a:xfrm flipH="false" flipV="false" rot="0">
              <a:off x="0" y="0"/>
              <a:ext cx="963295" cy="1435989"/>
            </a:xfrm>
            <a:custGeom>
              <a:avLst/>
              <a:gdLst/>
              <a:ahLst/>
              <a:cxnLst/>
              <a:rect r="r" b="b" t="t" l="l"/>
              <a:pathLst>
                <a:path h="1435989" w="963295">
                  <a:moveTo>
                    <a:pt x="0" y="122809"/>
                  </a:moveTo>
                  <a:cubicBezTo>
                    <a:pt x="0" y="54991"/>
                    <a:pt x="54737" y="0"/>
                    <a:pt x="122301" y="0"/>
                  </a:cubicBezTo>
                  <a:lnTo>
                    <a:pt x="840994" y="0"/>
                  </a:lnTo>
                  <a:lnTo>
                    <a:pt x="840994" y="6350"/>
                  </a:lnTo>
                  <a:lnTo>
                    <a:pt x="840994" y="0"/>
                  </a:lnTo>
                  <a:cubicBezTo>
                    <a:pt x="908558" y="0"/>
                    <a:pt x="963295" y="54991"/>
                    <a:pt x="963295" y="122809"/>
                  </a:cubicBezTo>
                  <a:lnTo>
                    <a:pt x="956945" y="122809"/>
                  </a:lnTo>
                  <a:lnTo>
                    <a:pt x="963295" y="122809"/>
                  </a:lnTo>
                  <a:lnTo>
                    <a:pt x="963295" y="1313180"/>
                  </a:lnTo>
                  <a:lnTo>
                    <a:pt x="956945" y="1313180"/>
                  </a:lnTo>
                  <a:lnTo>
                    <a:pt x="963295" y="1313180"/>
                  </a:lnTo>
                  <a:cubicBezTo>
                    <a:pt x="963295" y="1380998"/>
                    <a:pt x="908558" y="1435989"/>
                    <a:pt x="840994" y="1435989"/>
                  </a:cubicBezTo>
                  <a:lnTo>
                    <a:pt x="840994" y="1429639"/>
                  </a:lnTo>
                  <a:lnTo>
                    <a:pt x="840994" y="1435989"/>
                  </a:lnTo>
                  <a:lnTo>
                    <a:pt x="122301" y="1435989"/>
                  </a:lnTo>
                  <a:lnTo>
                    <a:pt x="122301" y="1429639"/>
                  </a:lnTo>
                  <a:lnTo>
                    <a:pt x="122301" y="1435989"/>
                  </a:lnTo>
                  <a:cubicBezTo>
                    <a:pt x="54737" y="1435989"/>
                    <a:pt x="0" y="1380998"/>
                    <a:pt x="0" y="1313180"/>
                  </a:cubicBezTo>
                  <a:lnTo>
                    <a:pt x="0" y="122809"/>
                  </a:lnTo>
                  <a:lnTo>
                    <a:pt x="6350" y="122809"/>
                  </a:lnTo>
                  <a:lnTo>
                    <a:pt x="0" y="122809"/>
                  </a:lnTo>
                  <a:moveTo>
                    <a:pt x="12700" y="122809"/>
                  </a:moveTo>
                  <a:lnTo>
                    <a:pt x="12700" y="1313180"/>
                  </a:lnTo>
                  <a:lnTo>
                    <a:pt x="6350" y="1313180"/>
                  </a:lnTo>
                  <a:lnTo>
                    <a:pt x="12700" y="1313180"/>
                  </a:lnTo>
                  <a:cubicBezTo>
                    <a:pt x="12700" y="1374013"/>
                    <a:pt x="61722" y="1423289"/>
                    <a:pt x="122301" y="1423289"/>
                  </a:cubicBezTo>
                  <a:lnTo>
                    <a:pt x="840994" y="1423289"/>
                  </a:lnTo>
                  <a:cubicBezTo>
                    <a:pt x="901446" y="1423289"/>
                    <a:pt x="950595" y="1374013"/>
                    <a:pt x="950595" y="1313180"/>
                  </a:cubicBezTo>
                  <a:lnTo>
                    <a:pt x="950595" y="122809"/>
                  </a:lnTo>
                  <a:cubicBezTo>
                    <a:pt x="950468" y="61976"/>
                    <a:pt x="901446" y="12700"/>
                    <a:pt x="840994" y="12700"/>
                  </a:cubicBezTo>
                  <a:lnTo>
                    <a:pt x="122301" y="12700"/>
                  </a:lnTo>
                  <a:lnTo>
                    <a:pt x="122301" y="6350"/>
                  </a:lnTo>
                  <a:lnTo>
                    <a:pt x="122301" y="12700"/>
                  </a:lnTo>
                  <a:cubicBezTo>
                    <a:pt x="61722" y="12700"/>
                    <a:pt x="12700" y="61976"/>
                    <a:pt x="12700" y="122809"/>
                  </a:cubicBezTo>
                  <a:close/>
                </a:path>
              </a:pathLst>
            </a:custGeom>
            <a:solidFill>
              <a:srgbClr val="4A2C85"/>
            </a:solidFill>
          </p:spPr>
        </p:sp>
      </p:grpSp>
      <p:grpSp>
        <p:nvGrpSpPr>
          <p:cNvPr name="Group 10" id="10"/>
          <p:cNvGrpSpPr/>
          <p:nvPr/>
        </p:nvGrpSpPr>
        <p:grpSpPr>
          <a:xfrm rot="0">
            <a:off x="7798742" y="1184374"/>
            <a:ext cx="280095" cy="363736"/>
            <a:chOff x="0" y="0"/>
            <a:chExt cx="373460" cy="484982"/>
          </a:xfrm>
        </p:grpSpPr>
        <p:sp>
          <p:nvSpPr>
            <p:cNvPr name="Freeform 11" id="11"/>
            <p:cNvSpPr/>
            <p:nvPr/>
          </p:nvSpPr>
          <p:spPr>
            <a:xfrm flipH="false" flipV="false" rot="0">
              <a:off x="0" y="0"/>
              <a:ext cx="373460" cy="484982"/>
            </a:xfrm>
            <a:custGeom>
              <a:avLst/>
              <a:gdLst/>
              <a:ahLst/>
              <a:cxnLst/>
              <a:rect r="r" b="b" t="t" l="l"/>
              <a:pathLst>
                <a:path h="484982" w="373460">
                  <a:moveTo>
                    <a:pt x="0" y="0"/>
                  </a:moveTo>
                  <a:lnTo>
                    <a:pt x="373460" y="0"/>
                  </a:lnTo>
                  <a:lnTo>
                    <a:pt x="373460" y="484982"/>
                  </a:lnTo>
                  <a:lnTo>
                    <a:pt x="0" y="484982"/>
                  </a:lnTo>
                  <a:close/>
                </a:path>
              </a:pathLst>
            </a:custGeom>
            <a:solidFill>
              <a:srgbClr val="000000">
                <a:alpha val="0"/>
              </a:srgbClr>
            </a:solidFill>
          </p:spPr>
        </p:sp>
        <p:sp>
          <p:nvSpPr>
            <p:cNvPr name="TextBox 12" id="12"/>
            <p:cNvSpPr txBox="true"/>
            <p:nvPr/>
          </p:nvSpPr>
          <p:spPr>
            <a:xfrm>
              <a:off x="0" y="-95250"/>
              <a:ext cx="373460"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1</a:t>
              </a:r>
            </a:p>
          </p:txBody>
        </p:sp>
      </p:grpSp>
      <p:grpSp>
        <p:nvGrpSpPr>
          <p:cNvPr name="Group 13" id="13"/>
          <p:cNvGrpSpPr/>
          <p:nvPr/>
        </p:nvGrpSpPr>
        <p:grpSpPr>
          <a:xfrm rot="0">
            <a:off x="8502104" y="1039415"/>
            <a:ext cx="4653706" cy="264765"/>
            <a:chOff x="0" y="0"/>
            <a:chExt cx="6204942" cy="353020"/>
          </a:xfrm>
        </p:grpSpPr>
        <p:sp>
          <p:nvSpPr>
            <p:cNvPr name="Freeform 14" id="14"/>
            <p:cNvSpPr/>
            <p:nvPr/>
          </p:nvSpPr>
          <p:spPr>
            <a:xfrm flipH="false" flipV="false" rot="0">
              <a:off x="0" y="0"/>
              <a:ext cx="6204942" cy="353020"/>
            </a:xfrm>
            <a:custGeom>
              <a:avLst/>
              <a:gdLst/>
              <a:ahLst/>
              <a:cxnLst/>
              <a:rect r="r" b="b" t="t" l="l"/>
              <a:pathLst>
                <a:path h="353020" w="6204942">
                  <a:moveTo>
                    <a:pt x="0" y="0"/>
                  </a:moveTo>
                  <a:lnTo>
                    <a:pt x="6204942" y="0"/>
                  </a:lnTo>
                  <a:lnTo>
                    <a:pt x="6204942" y="353020"/>
                  </a:lnTo>
                  <a:lnTo>
                    <a:pt x="0" y="353020"/>
                  </a:lnTo>
                  <a:close/>
                </a:path>
              </a:pathLst>
            </a:custGeom>
            <a:solidFill>
              <a:srgbClr val="000000">
                <a:alpha val="0"/>
              </a:srgbClr>
            </a:solidFill>
          </p:spPr>
        </p:sp>
        <p:sp>
          <p:nvSpPr>
            <p:cNvPr name="TextBox 15" id="15"/>
            <p:cNvSpPr txBox="true"/>
            <p:nvPr/>
          </p:nvSpPr>
          <p:spPr>
            <a:xfrm>
              <a:off x="0" y="-47625"/>
              <a:ext cx="6204942"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Data Collection</a:t>
              </a:r>
            </a:p>
          </p:txBody>
        </p:sp>
      </p:grpSp>
      <p:grpSp>
        <p:nvGrpSpPr>
          <p:cNvPr name="Group 16" id="16"/>
          <p:cNvGrpSpPr/>
          <p:nvPr/>
        </p:nvGrpSpPr>
        <p:grpSpPr>
          <a:xfrm rot="0">
            <a:off x="8502104" y="1428304"/>
            <a:ext cx="4653706" cy="264765"/>
            <a:chOff x="0" y="0"/>
            <a:chExt cx="6204942" cy="353020"/>
          </a:xfrm>
        </p:grpSpPr>
        <p:sp>
          <p:nvSpPr>
            <p:cNvPr name="Freeform 17" id="17"/>
            <p:cNvSpPr/>
            <p:nvPr/>
          </p:nvSpPr>
          <p:spPr>
            <a:xfrm flipH="false" flipV="false" rot="0">
              <a:off x="0" y="0"/>
              <a:ext cx="6204942" cy="353020"/>
            </a:xfrm>
            <a:custGeom>
              <a:avLst/>
              <a:gdLst/>
              <a:ahLst/>
              <a:cxnLst/>
              <a:rect r="r" b="b" t="t" l="l"/>
              <a:pathLst>
                <a:path h="353020" w="6204942">
                  <a:moveTo>
                    <a:pt x="0" y="0"/>
                  </a:moveTo>
                  <a:lnTo>
                    <a:pt x="6204942" y="0"/>
                  </a:lnTo>
                  <a:lnTo>
                    <a:pt x="6204942" y="353020"/>
                  </a:lnTo>
                  <a:lnTo>
                    <a:pt x="0" y="353020"/>
                  </a:lnTo>
                  <a:close/>
                </a:path>
              </a:pathLst>
            </a:custGeom>
            <a:solidFill>
              <a:srgbClr val="000000">
                <a:alpha val="0"/>
              </a:srgbClr>
            </a:solidFill>
          </p:spPr>
        </p:sp>
        <p:sp>
          <p:nvSpPr>
            <p:cNvPr name="TextBox 18" id="18"/>
            <p:cNvSpPr txBox="true"/>
            <p:nvPr/>
          </p:nvSpPr>
          <p:spPr>
            <a:xfrm>
              <a:off x="0" y="-47625"/>
              <a:ext cx="6204942"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Gathering and organizing data to train machine learning models.</a:t>
              </a:r>
            </a:p>
          </p:txBody>
        </p:sp>
      </p:grpSp>
      <p:grpSp>
        <p:nvGrpSpPr>
          <p:cNvPr name="Group 19" id="19"/>
          <p:cNvGrpSpPr/>
          <p:nvPr/>
        </p:nvGrpSpPr>
        <p:grpSpPr>
          <a:xfrm rot="0">
            <a:off x="8398669" y="1888034"/>
            <a:ext cx="9061549" cy="14288"/>
            <a:chOff x="0" y="0"/>
            <a:chExt cx="12082065" cy="19050"/>
          </a:xfrm>
        </p:grpSpPr>
        <p:sp>
          <p:nvSpPr>
            <p:cNvPr name="Freeform 20" id="20"/>
            <p:cNvSpPr/>
            <p:nvPr/>
          </p:nvSpPr>
          <p:spPr>
            <a:xfrm flipH="false" flipV="false" rot="0">
              <a:off x="0" y="0"/>
              <a:ext cx="12082018" cy="19050"/>
            </a:xfrm>
            <a:custGeom>
              <a:avLst/>
              <a:gdLst/>
              <a:ahLst/>
              <a:cxnLst/>
              <a:rect r="r" b="b" t="t" l="l"/>
              <a:pathLst>
                <a:path h="19050" w="12082018">
                  <a:moveTo>
                    <a:pt x="0" y="9525"/>
                  </a:moveTo>
                  <a:cubicBezTo>
                    <a:pt x="0" y="4318"/>
                    <a:pt x="4318" y="0"/>
                    <a:pt x="9525" y="0"/>
                  </a:cubicBezTo>
                  <a:lnTo>
                    <a:pt x="12072493" y="0"/>
                  </a:lnTo>
                  <a:cubicBezTo>
                    <a:pt x="12077700" y="0"/>
                    <a:pt x="12082018" y="4318"/>
                    <a:pt x="12082018" y="9525"/>
                  </a:cubicBezTo>
                  <a:cubicBezTo>
                    <a:pt x="12082018" y="14732"/>
                    <a:pt x="12077700" y="19050"/>
                    <a:pt x="12072493" y="19050"/>
                  </a:cubicBezTo>
                  <a:lnTo>
                    <a:pt x="9525" y="19050"/>
                  </a:lnTo>
                  <a:cubicBezTo>
                    <a:pt x="4318" y="19050"/>
                    <a:pt x="0" y="14732"/>
                    <a:pt x="0" y="9525"/>
                  </a:cubicBezTo>
                  <a:close/>
                </a:path>
              </a:pathLst>
            </a:custGeom>
            <a:solidFill>
              <a:srgbClr val="4A2C85"/>
            </a:solidFill>
          </p:spPr>
        </p:sp>
      </p:grpSp>
      <p:grpSp>
        <p:nvGrpSpPr>
          <p:cNvPr name="Group 21" id="21"/>
          <p:cNvGrpSpPr/>
          <p:nvPr/>
        </p:nvGrpSpPr>
        <p:grpSpPr>
          <a:xfrm rot="0">
            <a:off x="7577584" y="1998612"/>
            <a:ext cx="1435299" cy="1076920"/>
            <a:chOff x="0" y="0"/>
            <a:chExt cx="1913732" cy="1435893"/>
          </a:xfrm>
        </p:grpSpPr>
        <p:sp>
          <p:nvSpPr>
            <p:cNvPr name="Freeform 22" id="22"/>
            <p:cNvSpPr/>
            <p:nvPr/>
          </p:nvSpPr>
          <p:spPr>
            <a:xfrm flipH="false" flipV="false" rot="0">
              <a:off x="6350" y="6350"/>
              <a:ext cx="1901190" cy="1423289"/>
            </a:xfrm>
            <a:custGeom>
              <a:avLst/>
              <a:gdLst/>
              <a:ahLst/>
              <a:cxnLst/>
              <a:rect r="r" b="b" t="t" l="l"/>
              <a:pathLst>
                <a:path h="1423289" w="1901190">
                  <a:moveTo>
                    <a:pt x="0" y="115951"/>
                  </a:moveTo>
                  <a:cubicBezTo>
                    <a:pt x="0" y="51943"/>
                    <a:pt x="51943" y="0"/>
                    <a:pt x="116205" y="0"/>
                  </a:cubicBezTo>
                  <a:lnTo>
                    <a:pt x="1784985" y="0"/>
                  </a:lnTo>
                  <a:cubicBezTo>
                    <a:pt x="1849120" y="0"/>
                    <a:pt x="1901190" y="51943"/>
                    <a:pt x="1901190" y="115951"/>
                  </a:cubicBezTo>
                  <a:lnTo>
                    <a:pt x="1901190" y="1307338"/>
                  </a:lnTo>
                  <a:cubicBezTo>
                    <a:pt x="1901190" y="1371346"/>
                    <a:pt x="1849247" y="1423289"/>
                    <a:pt x="1784985" y="1423289"/>
                  </a:cubicBezTo>
                  <a:lnTo>
                    <a:pt x="116205" y="1423289"/>
                  </a:lnTo>
                  <a:cubicBezTo>
                    <a:pt x="52070" y="1423289"/>
                    <a:pt x="0" y="1371346"/>
                    <a:pt x="0" y="1307338"/>
                  </a:cubicBezTo>
                  <a:close/>
                </a:path>
              </a:pathLst>
            </a:custGeom>
            <a:solidFill>
              <a:srgbClr val="31136C"/>
            </a:solidFill>
          </p:spPr>
        </p:sp>
        <p:sp>
          <p:nvSpPr>
            <p:cNvPr name="Freeform 23" id="23"/>
            <p:cNvSpPr/>
            <p:nvPr/>
          </p:nvSpPr>
          <p:spPr>
            <a:xfrm flipH="false" flipV="false" rot="0">
              <a:off x="0" y="0"/>
              <a:ext cx="1913890" cy="1435989"/>
            </a:xfrm>
            <a:custGeom>
              <a:avLst/>
              <a:gdLst/>
              <a:ahLst/>
              <a:cxnLst/>
              <a:rect r="r" b="b" t="t" l="l"/>
              <a:pathLst>
                <a:path h="1435989" w="1913890">
                  <a:moveTo>
                    <a:pt x="0" y="122301"/>
                  </a:moveTo>
                  <a:cubicBezTo>
                    <a:pt x="0" y="54737"/>
                    <a:pt x="54864" y="0"/>
                    <a:pt x="122555" y="0"/>
                  </a:cubicBezTo>
                  <a:lnTo>
                    <a:pt x="1791335" y="0"/>
                  </a:lnTo>
                  <a:lnTo>
                    <a:pt x="1791335" y="6350"/>
                  </a:lnTo>
                  <a:lnTo>
                    <a:pt x="1791335" y="0"/>
                  </a:lnTo>
                  <a:cubicBezTo>
                    <a:pt x="1859026" y="0"/>
                    <a:pt x="1913890" y="54737"/>
                    <a:pt x="1913890" y="122301"/>
                  </a:cubicBezTo>
                  <a:lnTo>
                    <a:pt x="1907540" y="122301"/>
                  </a:lnTo>
                  <a:lnTo>
                    <a:pt x="1913890" y="122301"/>
                  </a:lnTo>
                  <a:lnTo>
                    <a:pt x="1913890" y="1313688"/>
                  </a:lnTo>
                  <a:lnTo>
                    <a:pt x="1907540" y="1313688"/>
                  </a:lnTo>
                  <a:lnTo>
                    <a:pt x="1913890" y="1313688"/>
                  </a:lnTo>
                  <a:cubicBezTo>
                    <a:pt x="1913890" y="1381252"/>
                    <a:pt x="1859026" y="1435989"/>
                    <a:pt x="1791335" y="1435989"/>
                  </a:cubicBezTo>
                  <a:lnTo>
                    <a:pt x="1791335" y="1429639"/>
                  </a:lnTo>
                  <a:lnTo>
                    <a:pt x="1791335" y="1435989"/>
                  </a:lnTo>
                  <a:lnTo>
                    <a:pt x="122555" y="1435989"/>
                  </a:lnTo>
                  <a:lnTo>
                    <a:pt x="122555" y="1429639"/>
                  </a:lnTo>
                  <a:lnTo>
                    <a:pt x="122555" y="1435989"/>
                  </a:lnTo>
                  <a:cubicBezTo>
                    <a:pt x="54864" y="1435989"/>
                    <a:pt x="0" y="1381252"/>
                    <a:pt x="0" y="1313688"/>
                  </a:cubicBezTo>
                  <a:lnTo>
                    <a:pt x="0" y="122301"/>
                  </a:lnTo>
                  <a:lnTo>
                    <a:pt x="6350" y="122301"/>
                  </a:lnTo>
                  <a:lnTo>
                    <a:pt x="0" y="122301"/>
                  </a:lnTo>
                  <a:moveTo>
                    <a:pt x="12700" y="122301"/>
                  </a:moveTo>
                  <a:lnTo>
                    <a:pt x="12700" y="1313688"/>
                  </a:lnTo>
                  <a:lnTo>
                    <a:pt x="6350" y="1313688"/>
                  </a:lnTo>
                  <a:lnTo>
                    <a:pt x="12700" y="1313688"/>
                  </a:lnTo>
                  <a:cubicBezTo>
                    <a:pt x="12700" y="1374140"/>
                    <a:pt x="61849" y="1423289"/>
                    <a:pt x="122555" y="1423289"/>
                  </a:cubicBezTo>
                  <a:lnTo>
                    <a:pt x="1791335" y="1423289"/>
                  </a:lnTo>
                  <a:cubicBezTo>
                    <a:pt x="1852041" y="1423289"/>
                    <a:pt x="1901190" y="1374267"/>
                    <a:pt x="1901190" y="1313688"/>
                  </a:cubicBezTo>
                  <a:lnTo>
                    <a:pt x="1901190" y="122301"/>
                  </a:lnTo>
                  <a:cubicBezTo>
                    <a:pt x="1901190" y="61849"/>
                    <a:pt x="1852041" y="12700"/>
                    <a:pt x="1791335" y="12700"/>
                  </a:cubicBezTo>
                  <a:lnTo>
                    <a:pt x="122555" y="12700"/>
                  </a:lnTo>
                  <a:lnTo>
                    <a:pt x="122555" y="6350"/>
                  </a:lnTo>
                  <a:lnTo>
                    <a:pt x="122555" y="12700"/>
                  </a:lnTo>
                  <a:cubicBezTo>
                    <a:pt x="61849" y="12700"/>
                    <a:pt x="12700" y="61722"/>
                    <a:pt x="12700" y="122301"/>
                  </a:cubicBezTo>
                  <a:close/>
                </a:path>
              </a:pathLst>
            </a:custGeom>
            <a:solidFill>
              <a:srgbClr val="4A2C85"/>
            </a:solidFill>
          </p:spPr>
        </p:sp>
      </p:grpSp>
      <p:grpSp>
        <p:nvGrpSpPr>
          <p:cNvPr name="Group 24" id="24"/>
          <p:cNvGrpSpPr/>
          <p:nvPr/>
        </p:nvGrpSpPr>
        <p:grpSpPr>
          <a:xfrm rot="0">
            <a:off x="8149679" y="2355205"/>
            <a:ext cx="290959" cy="363736"/>
            <a:chOff x="0" y="0"/>
            <a:chExt cx="387945" cy="484982"/>
          </a:xfrm>
        </p:grpSpPr>
        <p:sp>
          <p:nvSpPr>
            <p:cNvPr name="Freeform 25" id="25"/>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26" id="26"/>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2</a:t>
              </a:r>
            </a:p>
          </p:txBody>
        </p:sp>
      </p:grpSp>
      <p:grpSp>
        <p:nvGrpSpPr>
          <p:cNvPr name="Group 27" id="27"/>
          <p:cNvGrpSpPr/>
          <p:nvPr/>
        </p:nvGrpSpPr>
        <p:grpSpPr>
          <a:xfrm rot="0">
            <a:off x="9214991" y="2210246"/>
            <a:ext cx="5251697" cy="264765"/>
            <a:chOff x="0" y="0"/>
            <a:chExt cx="7002263" cy="353020"/>
          </a:xfrm>
        </p:grpSpPr>
        <p:sp>
          <p:nvSpPr>
            <p:cNvPr name="Freeform 28" id="28"/>
            <p:cNvSpPr/>
            <p:nvPr/>
          </p:nvSpPr>
          <p:spPr>
            <a:xfrm flipH="false" flipV="false" rot="0">
              <a:off x="0" y="0"/>
              <a:ext cx="7002263" cy="353020"/>
            </a:xfrm>
            <a:custGeom>
              <a:avLst/>
              <a:gdLst/>
              <a:ahLst/>
              <a:cxnLst/>
              <a:rect r="r" b="b" t="t" l="l"/>
              <a:pathLst>
                <a:path h="353020" w="7002263">
                  <a:moveTo>
                    <a:pt x="0" y="0"/>
                  </a:moveTo>
                  <a:lnTo>
                    <a:pt x="7002263" y="0"/>
                  </a:lnTo>
                  <a:lnTo>
                    <a:pt x="7002263" y="353020"/>
                  </a:lnTo>
                  <a:lnTo>
                    <a:pt x="0" y="353020"/>
                  </a:lnTo>
                  <a:close/>
                </a:path>
              </a:pathLst>
            </a:custGeom>
            <a:solidFill>
              <a:srgbClr val="000000">
                <a:alpha val="0"/>
              </a:srgbClr>
            </a:solidFill>
          </p:spPr>
        </p:sp>
        <p:sp>
          <p:nvSpPr>
            <p:cNvPr name="TextBox 29" id="29"/>
            <p:cNvSpPr txBox="true"/>
            <p:nvPr/>
          </p:nvSpPr>
          <p:spPr>
            <a:xfrm>
              <a:off x="0" y="-47625"/>
              <a:ext cx="7002263"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Exploratory Data Analysis</a:t>
              </a:r>
            </a:p>
          </p:txBody>
        </p:sp>
      </p:grpSp>
      <p:grpSp>
        <p:nvGrpSpPr>
          <p:cNvPr name="Group 30" id="30"/>
          <p:cNvGrpSpPr/>
          <p:nvPr/>
        </p:nvGrpSpPr>
        <p:grpSpPr>
          <a:xfrm rot="0">
            <a:off x="9214991" y="2599135"/>
            <a:ext cx="5251697" cy="264765"/>
            <a:chOff x="0" y="0"/>
            <a:chExt cx="7002263" cy="353020"/>
          </a:xfrm>
        </p:grpSpPr>
        <p:sp>
          <p:nvSpPr>
            <p:cNvPr name="Freeform 31" id="31"/>
            <p:cNvSpPr/>
            <p:nvPr/>
          </p:nvSpPr>
          <p:spPr>
            <a:xfrm flipH="false" flipV="false" rot="0">
              <a:off x="0" y="0"/>
              <a:ext cx="7002263" cy="353020"/>
            </a:xfrm>
            <a:custGeom>
              <a:avLst/>
              <a:gdLst/>
              <a:ahLst/>
              <a:cxnLst/>
              <a:rect r="r" b="b" t="t" l="l"/>
              <a:pathLst>
                <a:path h="353020" w="7002263">
                  <a:moveTo>
                    <a:pt x="0" y="0"/>
                  </a:moveTo>
                  <a:lnTo>
                    <a:pt x="7002263" y="0"/>
                  </a:lnTo>
                  <a:lnTo>
                    <a:pt x="7002263" y="353020"/>
                  </a:lnTo>
                  <a:lnTo>
                    <a:pt x="0" y="353020"/>
                  </a:lnTo>
                  <a:close/>
                </a:path>
              </a:pathLst>
            </a:custGeom>
            <a:solidFill>
              <a:srgbClr val="000000">
                <a:alpha val="0"/>
              </a:srgbClr>
            </a:solidFill>
          </p:spPr>
        </p:sp>
        <p:sp>
          <p:nvSpPr>
            <p:cNvPr name="TextBox 32" id="32"/>
            <p:cNvSpPr txBox="true"/>
            <p:nvPr/>
          </p:nvSpPr>
          <p:spPr>
            <a:xfrm>
              <a:off x="0" y="-47625"/>
              <a:ext cx="7002263"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Analyzing and visualizing data patterns to understand its characteristics.</a:t>
              </a:r>
            </a:p>
          </p:txBody>
        </p:sp>
      </p:grpSp>
      <p:grpSp>
        <p:nvGrpSpPr>
          <p:cNvPr name="Group 33" id="33"/>
          <p:cNvGrpSpPr/>
          <p:nvPr/>
        </p:nvGrpSpPr>
        <p:grpSpPr>
          <a:xfrm rot="0">
            <a:off x="9111555" y="3058865"/>
            <a:ext cx="8348662" cy="14288"/>
            <a:chOff x="0" y="0"/>
            <a:chExt cx="11131550" cy="19050"/>
          </a:xfrm>
        </p:grpSpPr>
        <p:sp>
          <p:nvSpPr>
            <p:cNvPr name="Freeform 34" id="34"/>
            <p:cNvSpPr/>
            <p:nvPr/>
          </p:nvSpPr>
          <p:spPr>
            <a:xfrm flipH="false" flipV="false" rot="0">
              <a:off x="0" y="0"/>
              <a:ext cx="11131550" cy="19050"/>
            </a:xfrm>
            <a:custGeom>
              <a:avLst/>
              <a:gdLst/>
              <a:ahLst/>
              <a:cxnLst/>
              <a:rect r="r" b="b" t="t" l="l"/>
              <a:pathLst>
                <a:path h="19050" w="11131550">
                  <a:moveTo>
                    <a:pt x="0" y="9525"/>
                  </a:moveTo>
                  <a:cubicBezTo>
                    <a:pt x="0" y="4318"/>
                    <a:pt x="4318" y="0"/>
                    <a:pt x="9525" y="0"/>
                  </a:cubicBezTo>
                  <a:lnTo>
                    <a:pt x="11122025" y="0"/>
                  </a:lnTo>
                  <a:cubicBezTo>
                    <a:pt x="11127232" y="0"/>
                    <a:pt x="11131550" y="4318"/>
                    <a:pt x="11131550" y="9525"/>
                  </a:cubicBezTo>
                  <a:cubicBezTo>
                    <a:pt x="11131550" y="14732"/>
                    <a:pt x="11127232" y="19050"/>
                    <a:pt x="11122025" y="19050"/>
                  </a:cubicBezTo>
                  <a:lnTo>
                    <a:pt x="9525" y="19050"/>
                  </a:lnTo>
                  <a:cubicBezTo>
                    <a:pt x="4318" y="19050"/>
                    <a:pt x="0" y="14732"/>
                    <a:pt x="0" y="9525"/>
                  </a:cubicBezTo>
                  <a:close/>
                </a:path>
              </a:pathLst>
            </a:custGeom>
            <a:solidFill>
              <a:srgbClr val="4A2C85"/>
            </a:solidFill>
          </p:spPr>
        </p:sp>
      </p:grpSp>
      <p:grpSp>
        <p:nvGrpSpPr>
          <p:cNvPr name="Group 35" id="35"/>
          <p:cNvGrpSpPr/>
          <p:nvPr/>
        </p:nvGrpSpPr>
        <p:grpSpPr>
          <a:xfrm rot="0">
            <a:off x="7577584" y="3169444"/>
            <a:ext cx="2148334" cy="1076920"/>
            <a:chOff x="0" y="0"/>
            <a:chExt cx="2864445" cy="1435893"/>
          </a:xfrm>
        </p:grpSpPr>
        <p:sp>
          <p:nvSpPr>
            <p:cNvPr name="Freeform 36" id="36"/>
            <p:cNvSpPr/>
            <p:nvPr/>
          </p:nvSpPr>
          <p:spPr>
            <a:xfrm flipH="false" flipV="false" rot="0">
              <a:off x="6350" y="6350"/>
              <a:ext cx="2851785" cy="1423289"/>
            </a:xfrm>
            <a:custGeom>
              <a:avLst/>
              <a:gdLst/>
              <a:ahLst/>
              <a:cxnLst/>
              <a:rect r="r" b="b" t="t" l="l"/>
              <a:pathLst>
                <a:path h="1423289" w="2851785">
                  <a:moveTo>
                    <a:pt x="0" y="115951"/>
                  </a:moveTo>
                  <a:cubicBezTo>
                    <a:pt x="0" y="51943"/>
                    <a:pt x="52070" y="0"/>
                    <a:pt x="116459" y="0"/>
                  </a:cubicBezTo>
                  <a:lnTo>
                    <a:pt x="2735326" y="0"/>
                  </a:lnTo>
                  <a:cubicBezTo>
                    <a:pt x="2799588" y="0"/>
                    <a:pt x="2851785" y="51943"/>
                    <a:pt x="2851785" y="115951"/>
                  </a:cubicBezTo>
                  <a:lnTo>
                    <a:pt x="2851785" y="1307338"/>
                  </a:lnTo>
                  <a:cubicBezTo>
                    <a:pt x="2851785" y="1371346"/>
                    <a:pt x="2799715" y="1423289"/>
                    <a:pt x="2735326" y="1423289"/>
                  </a:cubicBezTo>
                  <a:lnTo>
                    <a:pt x="116459" y="1423289"/>
                  </a:lnTo>
                  <a:cubicBezTo>
                    <a:pt x="52197" y="1423289"/>
                    <a:pt x="0" y="1371346"/>
                    <a:pt x="0" y="1307338"/>
                  </a:cubicBezTo>
                  <a:close/>
                </a:path>
              </a:pathLst>
            </a:custGeom>
            <a:solidFill>
              <a:srgbClr val="31136C"/>
            </a:solidFill>
          </p:spPr>
        </p:sp>
        <p:sp>
          <p:nvSpPr>
            <p:cNvPr name="Freeform 37" id="37"/>
            <p:cNvSpPr/>
            <p:nvPr/>
          </p:nvSpPr>
          <p:spPr>
            <a:xfrm flipH="false" flipV="false" rot="0">
              <a:off x="0" y="0"/>
              <a:ext cx="2864485" cy="1435989"/>
            </a:xfrm>
            <a:custGeom>
              <a:avLst/>
              <a:gdLst/>
              <a:ahLst/>
              <a:cxnLst/>
              <a:rect r="r" b="b" t="t" l="l"/>
              <a:pathLst>
                <a:path h="1435989" w="2864485">
                  <a:moveTo>
                    <a:pt x="0" y="122301"/>
                  </a:moveTo>
                  <a:cubicBezTo>
                    <a:pt x="0" y="54737"/>
                    <a:pt x="54991" y="0"/>
                    <a:pt x="122809" y="0"/>
                  </a:cubicBezTo>
                  <a:lnTo>
                    <a:pt x="2741676" y="0"/>
                  </a:lnTo>
                  <a:lnTo>
                    <a:pt x="2741676" y="6350"/>
                  </a:lnTo>
                  <a:lnTo>
                    <a:pt x="2741676" y="0"/>
                  </a:lnTo>
                  <a:cubicBezTo>
                    <a:pt x="2809494" y="0"/>
                    <a:pt x="2864485" y="54737"/>
                    <a:pt x="2864485" y="122301"/>
                  </a:cubicBezTo>
                  <a:lnTo>
                    <a:pt x="2858135" y="122301"/>
                  </a:lnTo>
                  <a:lnTo>
                    <a:pt x="2864485" y="122301"/>
                  </a:lnTo>
                  <a:lnTo>
                    <a:pt x="2864485" y="1313688"/>
                  </a:lnTo>
                  <a:lnTo>
                    <a:pt x="2858135" y="1313688"/>
                  </a:lnTo>
                  <a:lnTo>
                    <a:pt x="2864485" y="1313688"/>
                  </a:lnTo>
                  <a:cubicBezTo>
                    <a:pt x="2864485" y="1381252"/>
                    <a:pt x="2809494" y="1435989"/>
                    <a:pt x="2741676" y="1435989"/>
                  </a:cubicBezTo>
                  <a:lnTo>
                    <a:pt x="2741676" y="1429639"/>
                  </a:lnTo>
                  <a:lnTo>
                    <a:pt x="2741676" y="1435989"/>
                  </a:lnTo>
                  <a:lnTo>
                    <a:pt x="122809" y="1435989"/>
                  </a:lnTo>
                  <a:lnTo>
                    <a:pt x="122809" y="1429639"/>
                  </a:lnTo>
                  <a:lnTo>
                    <a:pt x="122809" y="1435989"/>
                  </a:lnTo>
                  <a:cubicBezTo>
                    <a:pt x="54991" y="1435989"/>
                    <a:pt x="0" y="1381252"/>
                    <a:pt x="0" y="1313688"/>
                  </a:cubicBezTo>
                  <a:lnTo>
                    <a:pt x="0" y="122301"/>
                  </a:lnTo>
                  <a:lnTo>
                    <a:pt x="6350" y="122301"/>
                  </a:lnTo>
                  <a:lnTo>
                    <a:pt x="0" y="122301"/>
                  </a:lnTo>
                  <a:moveTo>
                    <a:pt x="12700" y="122301"/>
                  </a:moveTo>
                  <a:lnTo>
                    <a:pt x="12700" y="1313688"/>
                  </a:lnTo>
                  <a:lnTo>
                    <a:pt x="6350" y="1313688"/>
                  </a:lnTo>
                  <a:lnTo>
                    <a:pt x="12700" y="1313688"/>
                  </a:lnTo>
                  <a:cubicBezTo>
                    <a:pt x="12700" y="1374140"/>
                    <a:pt x="61976" y="1423289"/>
                    <a:pt x="122809" y="1423289"/>
                  </a:cubicBezTo>
                  <a:lnTo>
                    <a:pt x="2741676" y="1423289"/>
                  </a:lnTo>
                  <a:cubicBezTo>
                    <a:pt x="2802509" y="1423289"/>
                    <a:pt x="2851785" y="1374267"/>
                    <a:pt x="2851785" y="1313688"/>
                  </a:cubicBezTo>
                  <a:lnTo>
                    <a:pt x="2851785" y="122301"/>
                  </a:lnTo>
                  <a:cubicBezTo>
                    <a:pt x="2851785" y="61849"/>
                    <a:pt x="2802509" y="12700"/>
                    <a:pt x="2741676" y="12700"/>
                  </a:cubicBezTo>
                  <a:lnTo>
                    <a:pt x="122809" y="12700"/>
                  </a:lnTo>
                  <a:lnTo>
                    <a:pt x="122809" y="6350"/>
                  </a:lnTo>
                  <a:lnTo>
                    <a:pt x="122809" y="12700"/>
                  </a:lnTo>
                  <a:cubicBezTo>
                    <a:pt x="61976" y="12700"/>
                    <a:pt x="12700" y="61722"/>
                    <a:pt x="12700" y="122301"/>
                  </a:cubicBezTo>
                  <a:close/>
                </a:path>
              </a:pathLst>
            </a:custGeom>
            <a:solidFill>
              <a:srgbClr val="4A2C85"/>
            </a:solidFill>
          </p:spPr>
        </p:sp>
      </p:grpSp>
      <p:grpSp>
        <p:nvGrpSpPr>
          <p:cNvPr name="Group 38" id="38"/>
          <p:cNvGrpSpPr/>
          <p:nvPr/>
        </p:nvGrpSpPr>
        <p:grpSpPr>
          <a:xfrm rot="0">
            <a:off x="8506271" y="3526036"/>
            <a:ext cx="290959" cy="363736"/>
            <a:chOff x="0" y="0"/>
            <a:chExt cx="387945" cy="484982"/>
          </a:xfrm>
        </p:grpSpPr>
        <p:sp>
          <p:nvSpPr>
            <p:cNvPr name="Freeform 39" id="39"/>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40" id="40"/>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3</a:t>
              </a:r>
            </a:p>
          </p:txBody>
        </p:sp>
      </p:grpSp>
      <p:grpSp>
        <p:nvGrpSpPr>
          <p:cNvPr name="Group 41" id="41"/>
          <p:cNvGrpSpPr/>
          <p:nvPr/>
        </p:nvGrpSpPr>
        <p:grpSpPr>
          <a:xfrm rot="0">
            <a:off x="9928026" y="3381077"/>
            <a:ext cx="4707136" cy="264765"/>
            <a:chOff x="0" y="0"/>
            <a:chExt cx="6276182" cy="353020"/>
          </a:xfrm>
        </p:grpSpPr>
        <p:sp>
          <p:nvSpPr>
            <p:cNvPr name="Freeform 42" id="42"/>
            <p:cNvSpPr/>
            <p:nvPr/>
          </p:nvSpPr>
          <p:spPr>
            <a:xfrm flipH="false" flipV="false" rot="0">
              <a:off x="0" y="0"/>
              <a:ext cx="6276182" cy="353020"/>
            </a:xfrm>
            <a:custGeom>
              <a:avLst/>
              <a:gdLst/>
              <a:ahLst/>
              <a:cxnLst/>
              <a:rect r="r" b="b" t="t" l="l"/>
              <a:pathLst>
                <a:path h="353020" w="6276182">
                  <a:moveTo>
                    <a:pt x="0" y="0"/>
                  </a:moveTo>
                  <a:lnTo>
                    <a:pt x="6276182" y="0"/>
                  </a:lnTo>
                  <a:lnTo>
                    <a:pt x="6276182" y="353020"/>
                  </a:lnTo>
                  <a:lnTo>
                    <a:pt x="0" y="353020"/>
                  </a:lnTo>
                  <a:close/>
                </a:path>
              </a:pathLst>
            </a:custGeom>
            <a:solidFill>
              <a:srgbClr val="000000">
                <a:alpha val="0"/>
              </a:srgbClr>
            </a:solidFill>
          </p:spPr>
        </p:sp>
        <p:sp>
          <p:nvSpPr>
            <p:cNvPr name="TextBox 43" id="43"/>
            <p:cNvSpPr txBox="true"/>
            <p:nvPr/>
          </p:nvSpPr>
          <p:spPr>
            <a:xfrm>
              <a:off x="0" y="-47625"/>
              <a:ext cx="6276182"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Preprocessing</a:t>
              </a:r>
            </a:p>
          </p:txBody>
        </p:sp>
      </p:grpSp>
      <p:grpSp>
        <p:nvGrpSpPr>
          <p:cNvPr name="Group 44" id="44"/>
          <p:cNvGrpSpPr/>
          <p:nvPr/>
        </p:nvGrpSpPr>
        <p:grpSpPr>
          <a:xfrm rot="0">
            <a:off x="9928026" y="3769965"/>
            <a:ext cx="4707136" cy="264765"/>
            <a:chOff x="0" y="0"/>
            <a:chExt cx="6276182" cy="353020"/>
          </a:xfrm>
        </p:grpSpPr>
        <p:sp>
          <p:nvSpPr>
            <p:cNvPr name="Freeform 45" id="45"/>
            <p:cNvSpPr/>
            <p:nvPr/>
          </p:nvSpPr>
          <p:spPr>
            <a:xfrm flipH="false" flipV="false" rot="0">
              <a:off x="0" y="0"/>
              <a:ext cx="6276182" cy="353020"/>
            </a:xfrm>
            <a:custGeom>
              <a:avLst/>
              <a:gdLst/>
              <a:ahLst/>
              <a:cxnLst/>
              <a:rect r="r" b="b" t="t" l="l"/>
              <a:pathLst>
                <a:path h="353020" w="6276182">
                  <a:moveTo>
                    <a:pt x="0" y="0"/>
                  </a:moveTo>
                  <a:lnTo>
                    <a:pt x="6276182" y="0"/>
                  </a:lnTo>
                  <a:lnTo>
                    <a:pt x="6276182" y="353020"/>
                  </a:lnTo>
                  <a:lnTo>
                    <a:pt x="0" y="353020"/>
                  </a:lnTo>
                  <a:close/>
                </a:path>
              </a:pathLst>
            </a:custGeom>
            <a:solidFill>
              <a:srgbClr val="000000">
                <a:alpha val="0"/>
              </a:srgbClr>
            </a:solidFill>
          </p:spPr>
        </p:sp>
        <p:sp>
          <p:nvSpPr>
            <p:cNvPr name="TextBox 46" id="46"/>
            <p:cNvSpPr txBox="true"/>
            <p:nvPr/>
          </p:nvSpPr>
          <p:spPr>
            <a:xfrm>
              <a:off x="0" y="-47625"/>
              <a:ext cx="6276182"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Preparing and cleaning data to enhance its quality and suitability.</a:t>
              </a:r>
            </a:p>
          </p:txBody>
        </p:sp>
      </p:grpSp>
      <p:grpSp>
        <p:nvGrpSpPr>
          <p:cNvPr name="Group 47" id="47"/>
          <p:cNvGrpSpPr/>
          <p:nvPr/>
        </p:nvGrpSpPr>
        <p:grpSpPr>
          <a:xfrm rot="0">
            <a:off x="9824591" y="4229695"/>
            <a:ext cx="7635627" cy="14288"/>
            <a:chOff x="0" y="0"/>
            <a:chExt cx="10180837" cy="19050"/>
          </a:xfrm>
        </p:grpSpPr>
        <p:sp>
          <p:nvSpPr>
            <p:cNvPr name="Freeform 48" id="48"/>
            <p:cNvSpPr/>
            <p:nvPr/>
          </p:nvSpPr>
          <p:spPr>
            <a:xfrm flipH="false" flipV="false" rot="0">
              <a:off x="0" y="0"/>
              <a:ext cx="10180828" cy="19050"/>
            </a:xfrm>
            <a:custGeom>
              <a:avLst/>
              <a:gdLst/>
              <a:ahLst/>
              <a:cxnLst/>
              <a:rect r="r" b="b" t="t" l="l"/>
              <a:pathLst>
                <a:path h="19050" w="10180828">
                  <a:moveTo>
                    <a:pt x="0" y="9525"/>
                  </a:moveTo>
                  <a:cubicBezTo>
                    <a:pt x="0" y="4318"/>
                    <a:pt x="4318" y="0"/>
                    <a:pt x="9525" y="0"/>
                  </a:cubicBezTo>
                  <a:lnTo>
                    <a:pt x="10171303" y="0"/>
                  </a:lnTo>
                  <a:cubicBezTo>
                    <a:pt x="10176510" y="0"/>
                    <a:pt x="10180828" y="4318"/>
                    <a:pt x="10180828" y="9525"/>
                  </a:cubicBezTo>
                  <a:cubicBezTo>
                    <a:pt x="10180828" y="14732"/>
                    <a:pt x="10176510" y="19050"/>
                    <a:pt x="10171303" y="19050"/>
                  </a:cubicBezTo>
                  <a:lnTo>
                    <a:pt x="9525" y="19050"/>
                  </a:lnTo>
                  <a:cubicBezTo>
                    <a:pt x="4318" y="19050"/>
                    <a:pt x="0" y="14732"/>
                    <a:pt x="0" y="9525"/>
                  </a:cubicBezTo>
                  <a:close/>
                </a:path>
              </a:pathLst>
            </a:custGeom>
            <a:solidFill>
              <a:srgbClr val="4A2C85"/>
            </a:solidFill>
          </p:spPr>
        </p:sp>
      </p:grpSp>
      <p:grpSp>
        <p:nvGrpSpPr>
          <p:cNvPr name="Group 49" id="49"/>
          <p:cNvGrpSpPr/>
          <p:nvPr/>
        </p:nvGrpSpPr>
        <p:grpSpPr>
          <a:xfrm rot="0">
            <a:off x="7577584" y="4340275"/>
            <a:ext cx="2861221" cy="1076920"/>
            <a:chOff x="0" y="0"/>
            <a:chExt cx="3814962" cy="1435893"/>
          </a:xfrm>
        </p:grpSpPr>
        <p:sp>
          <p:nvSpPr>
            <p:cNvPr name="Freeform 50" id="50"/>
            <p:cNvSpPr/>
            <p:nvPr/>
          </p:nvSpPr>
          <p:spPr>
            <a:xfrm flipH="false" flipV="false" rot="0">
              <a:off x="6350" y="6350"/>
              <a:ext cx="3802253" cy="1423289"/>
            </a:xfrm>
            <a:custGeom>
              <a:avLst/>
              <a:gdLst/>
              <a:ahLst/>
              <a:cxnLst/>
              <a:rect r="r" b="b" t="t" l="l"/>
              <a:pathLst>
                <a:path h="1423289" w="3802253">
                  <a:moveTo>
                    <a:pt x="0" y="115951"/>
                  </a:moveTo>
                  <a:cubicBezTo>
                    <a:pt x="0" y="51943"/>
                    <a:pt x="52197" y="0"/>
                    <a:pt x="116586" y="0"/>
                  </a:cubicBezTo>
                  <a:lnTo>
                    <a:pt x="3685667" y="0"/>
                  </a:lnTo>
                  <a:cubicBezTo>
                    <a:pt x="3750056" y="0"/>
                    <a:pt x="3802253" y="51943"/>
                    <a:pt x="3802253" y="115951"/>
                  </a:cubicBezTo>
                  <a:lnTo>
                    <a:pt x="3802253" y="1307338"/>
                  </a:lnTo>
                  <a:cubicBezTo>
                    <a:pt x="3802253" y="1371346"/>
                    <a:pt x="3750056" y="1423289"/>
                    <a:pt x="3685667" y="1423289"/>
                  </a:cubicBezTo>
                  <a:lnTo>
                    <a:pt x="116586" y="1423289"/>
                  </a:lnTo>
                  <a:cubicBezTo>
                    <a:pt x="52197" y="1423289"/>
                    <a:pt x="0" y="1371346"/>
                    <a:pt x="0" y="1307338"/>
                  </a:cubicBezTo>
                  <a:close/>
                </a:path>
              </a:pathLst>
            </a:custGeom>
            <a:solidFill>
              <a:srgbClr val="31136C"/>
            </a:solidFill>
          </p:spPr>
        </p:sp>
        <p:sp>
          <p:nvSpPr>
            <p:cNvPr name="Freeform 51" id="51"/>
            <p:cNvSpPr/>
            <p:nvPr/>
          </p:nvSpPr>
          <p:spPr>
            <a:xfrm flipH="false" flipV="false" rot="0">
              <a:off x="0" y="0"/>
              <a:ext cx="3814953" cy="1435989"/>
            </a:xfrm>
            <a:custGeom>
              <a:avLst/>
              <a:gdLst/>
              <a:ahLst/>
              <a:cxnLst/>
              <a:rect r="r" b="b" t="t" l="l"/>
              <a:pathLst>
                <a:path h="1435989" w="3814953">
                  <a:moveTo>
                    <a:pt x="0" y="122301"/>
                  </a:moveTo>
                  <a:cubicBezTo>
                    <a:pt x="0" y="54737"/>
                    <a:pt x="54991" y="0"/>
                    <a:pt x="122936" y="0"/>
                  </a:cubicBezTo>
                  <a:lnTo>
                    <a:pt x="3692017" y="0"/>
                  </a:lnTo>
                  <a:lnTo>
                    <a:pt x="3692017" y="6350"/>
                  </a:lnTo>
                  <a:lnTo>
                    <a:pt x="3692017" y="0"/>
                  </a:lnTo>
                  <a:cubicBezTo>
                    <a:pt x="3759835" y="0"/>
                    <a:pt x="3814953" y="54737"/>
                    <a:pt x="3814953" y="122301"/>
                  </a:cubicBezTo>
                  <a:lnTo>
                    <a:pt x="3808603" y="122301"/>
                  </a:lnTo>
                  <a:lnTo>
                    <a:pt x="3814953" y="122301"/>
                  </a:lnTo>
                  <a:lnTo>
                    <a:pt x="3814953" y="1313688"/>
                  </a:lnTo>
                  <a:lnTo>
                    <a:pt x="3808603" y="1313688"/>
                  </a:lnTo>
                  <a:lnTo>
                    <a:pt x="3814953" y="1313688"/>
                  </a:lnTo>
                  <a:cubicBezTo>
                    <a:pt x="3814953" y="1381252"/>
                    <a:pt x="3759962" y="1435989"/>
                    <a:pt x="3692017" y="1435989"/>
                  </a:cubicBezTo>
                  <a:lnTo>
                    <a:pt x="3692017" y="1429639"/>
                  </a:lnTo>
                  <a:lnTo>
                    <a:pt x="3692017" y="1435989"/>
                  </a:lnTo>
                  <a:lnTo>
                    <a:pt x="122936" y="1435989"/>
                  </a:lnTo>
                  <a:lnTo>
                    <a:pt x="122936" y="1429639"/>
                  </a:lnTo>
                  <a:lnTo>
                    <a:pt x="122936" y="1435989"/>
                  </a:lnTo>
                  <a:cubicBezTo>
                    <a:pt x="55118" y="1435989"/>
                    <a:pt x="0" y="1381252"/>
                    <a:pt x="0" y="1313688"/>
                  </a:cubicBezTo>
                  <a:lnTo>
                    <a:pt x="0" y="122301"/>
                  </a:lnTo>
                  <a:lnTo>
                    <a:pt x="6350" y="122301"/>
                  </a:lnTo>
                  <a:lnTo>
                    <a:pt x="0" y="122301"/>
                  </a:lnTo>
                  <a:moveTo>
                    <a:pt x="12700" y="122301"/>
                  </a:moveTo>
                  <a:lnTo>
                    <a:pt x="12700" y="1313688"/>
                  </a:lnTo>
                  <a:lnTo>
                    <a:pt x="6350" y="1313688"/>
                  </a:lnTo>
                  <a:lnTo>
                    <a:pt x="12700" y="1313688"/>
                  </a:lnTo>
                  <a:cubicBezTo>
                    <a:pt x="12700" y="1374140"/>
                    <a:pt x="61976" y="1423289"/>
                    <a:pt x="122936" y="1423289"/>
                  </a:cubicBezTo>
                  <a:lnTo>
                    <a:pt x="3692017" y="1423289"/>
                  </a:lnTo>
                  <a:cubicBezTo>
                    <a:pt x="3752850" y="1423289"/>
                    <a:pt x="3802253" y="1374267"/>
                    <a:pt x="3802253" y="1313688"/>
                  </a:cubicBezTo>
                  <a:lnTo>
                    <a:pt x="3802253" y="122301"/>
                  </a:lnTo>
                  <a:cubicBezTo>
                    <a:pt x="3802253" y="61849"/>
                    <a:pt x="3752977" y="12700"/>
                    <a:pt x="3692017" y="12700"/>
                  </a:cubicBezTo>
                  <a:lnTo>
                    <a:pt x="122936" y="12700"/>
                  </a:lnTo>
                  <a:lnTo>
                    <a:pt x="122936" y="6350"/>
                  </a:lnTo>
                  <a:lnTo>
                    <a:pt x="122936" y="12700"/>
                  </a:lnTo>
                  <a:cubicBezTo>
                    <a:pt x="61976" y="12700"/>
                    <a:pt x="12700" y="61722"/>
                    <a:pt x="12700" y="122301"/>
                  </a:cubicBezTo>
                  <a:close/>
                </a:path>
              </a:pathLst>
            </a:custGeom>
            <a:solidFill>
              <a:srgbClr val="4A2C85"/>
            </a:solidFill>
          </p:spPr>
        </p:sp>
      </p:grpSp>
      <p:grpSp>
        <p:nvGrpSpPr>
          <p:cNvPr name="Group 52" id="52"/>
          <p:cNvGrpSpPr/>
          <p:nvPr/>
        </p:nvGrpSpPr>
        <p:grpSpPr>
          <a:xfrm rot="0">
            <a:off x="8862715" y="4696866"/>
            <a:ext cx="290959" cy="363736"/>
            <a:chOff x="0" y="0"/>
            <a:chExt cx="387945" cy="484982"/>
          </a:xfrm>
        </p:grpSpPr>
        <p:sp>
          <p:nvSpPr>
            <p:cNvPr name="Freeform 53" id="53"/>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54" id="54"/>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4</a:t>
              </a:r>
            </a:p>
          </p:txBody>
        </p:sp>
      </p:grpSp>
      <p:grpSp>
        <p:nvGrpSpPr>
          <p:cNvPr name="Group 55" id="55"/>
          <p:cNvGrpSpPr/>
          <p:nvPr/>
        </p:nvGrpSpPr>
        <p:grpSpPr>
          <a:xfrm rot="0">
            <a:off x="10640914" y="4551909"/>
            <a:ext cx="4419154" cy="264765"/>
            <a:chOff x="0" y="0"/>
            <a:chExt cx="5892205" cy="353020"/>
          </a:xfrm>
        </p:grpSpPr>
        <p:sp>
          <p:nvSpPr>
            <p:cNvPr name="Freeform 56" id="56"/>
            <p:cNvSpPr/>
            <p:nvPr/>
          </p:nvSpPr>
          <p:spPr>
            <a:xfrm flipH="false" flipV="false" rot="0">
              <a:off x="0" y="0"/>
              <a:ext cx="5892205" cy="353020"/>
            </a:xfrm>
            <a:custGeom>
              <a:avLst/>
              <a:gdLst/>
              <a:ahLst/>
              <a:cxnLst/>
              <a:rect r="r" b="b" t="t" l="l"/>
              <a:pathLst>
                <a:path h="353020" w="5892205">
                  <a:moveTo>
                    <a:pt x="0" y="0"/>
                  </a:moveTo>
                  <a:lnTo>
                    <a:pt x="5892205" y="0"/>
                  </a:lnTo>
                  <a:lnTo>
                    <a:pt x="5892205" y="353020"/>
                  </a:lnTo>
                  <a:lnTo>
                    <a:pt x="0" y="353020"/>
                  </a:lnTo>
                  <a:close/>
                </a:path>
              </a:pathLst>
            </a:custGeom>
            <a:solidFill>
              <a:srgbClr val="000000">
                <a:alpha val="0"/>
              </a:srgbClr>
            </a:solidFill>
          </p:spPr>
        </p:sp>
        <p:sp>
          <p:nvSpPr>
            <p:cNvPr name="TextBox 57" id="57"/>
            <p:cNvSpPr txBox="true"/>
            <p:nvPr/>
          </p:nvSpPr>
          <p:spPr>
            <a:xfrm>
              <a:off x="0" y="-47625"/>
              <a:ext cx="5892205"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Split Train &amp; Test Data</a:t>
              </a:r>
            </a:p>
          </p:txBody>
        </p:sp>
      </p:grpSp>
      <p:grpSp>
        <p:nvGrpSpPr>
          <p:cNvPr name="Group 58" id="58"/>
          <p:cNvGrpSpPr/>
          <p:nvPr/>
        </p:nvGrpSpPr>
        <p:grpSpPr>
          <a:xfrm rot="0">
            <a:off x="10640914" y="4940796"/>
            <a:ext cx="4419154" cy="264765"/>
            <a:chOff x="0" y="0"/>
            <a:chExt cx="5892205" cy="353020"/>
          </a:xfrm>
        </p:grpSpPr>
        <p:sp>
          <p:nvSpPr>
            <p:cNvPr name="Freeform 59" id="59"/>
            <p:cNvSpPr/>
            <p:nvPr/>
          </p:nvSpPr>
          <p:spPr>
            <a:xfrm flipH="false" flipV="false" rot="0">
              <a:off x="0" y="0"/>
              <a:ext cx="5892205" cy="353020"/>
            </a:xfrm>
            <a:custGeom>
              <a:avLst/>
              <a:gdLst/>
              <a:ahLst/>
              <a:cxnLst/>
              <a:rect r="r" b="b" t="t" l="l"/>
              <a:pathLst>
                <a:path h="353020" w="5892205">
                  <a:moveTo>
                    <a:pt x="0" y="0"/>
                  </a:moveTo>
                  <a:lnTo>
                    <a:pt x="5892205" y="0"/>
                  </a:lnTo>
                  <a:lnTo>
                    <a:pt x="5892205" y="353020"/>
                  </a:lnTo>
                  <a:lnTo>
                    <a:pt x="0" y="353020"/>
                  </a:lnTo>
                  <a:close/>
                </a:path>
              </a:pathLst>
            </a:custGeom>
            <a:solidFill>
              <a:srgbClr val="000000">
                <a:alpha val="0"/>
              </a:srgbClr>
            </a:solidFill>
          </p:spPr>
        </p:sp>
        <p:sp>
          <p:nvSpPr>
            <p:cNvPr name="TextBox 60" id="60"/>
            <p:cNvSpPr txBox="true"/>
            <p:nvPr/>
          </p:nvSpPr>
          <p:spPr>
            <a:xfrm>
              <a:off x="0" y="-47625"/>
              <a:ext cx="5892205"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Dividing the dataset into training and testing sets to evaluate.</a:t>
              </a:r>
            </a:p>
          </p:txBody>
        </p:sp>
      </p:grpSp>
      <p:grpSp>
        <p:nvGrpSpPr>
          <p:cNvPr name="Group 61" id="61"/>
          <p:cNvGrpSpPr/>
          <p:nvPr/>
        </p:nvGrpSpPr>
        <p:grpSpPr>
          <a:xfrm rot="0">
            <a:off x="10537478" y="5400526"/>
            <a:ext cx="6922740" cy="14288"/>
            <a:chOff x="0" y="0"/>
            <a:chExt cx="9230320" cy="19050"/>
          </a:xfrm>
        </p:grpSpPr>
        <p:sp>
          <p:nvSpPr>
            <p:cNvPr name="Freeform 62" id="62"/>
            <p:cNvSpPr/>
            <p:nvPr/>
          </p:nvSpPr>
          <p:spPr>
            <a:xfrm flipH="false" flipV="false" rot="0">
              <a:off x="0" y="0"/>
              <a:ext cx="9230360" cy="19050"/>
            </a:xfrm>
            <a:custGeom>
              <a:avLst/>
              <a:gdLst/>
              <a:ahLst/>
              <a:cxnLst/>
              <a:rect r="r" b="b" t="t" l="l"/>
              <a:pathLst>
                <a:path h="19050" w="9230360">
                  <a:moveTo>
                    <a:pt x="0" y="9525"/>
                  </a:moveTo>
                  <a:cubicBezTo>
                    <a:pt x="0" y="4318"/>
                    <a:pt x="4318" y="0"/>
                    <a:pt x="9525" y="0"/>
                  </a:cubicBezTo>
                  <a:lnTo>
                    <a:pt x="9220835" y="0"/>
                  </a:lnTo>
                  <a:cubicBezTo>
                    <a:pt x="9226042" y="0"/>
                    <a:pt x="9230360" y="4318"/>
                    <a:pt x="9230360" y="9525"/>
                  </a:cubicBezTo>
                  <a:cubicBezTo>
                    <a:pt x="9230360" y="14732"/>
                    <a:pt x="9226042" y="19050"/>
                    <a:pt x="9220835" y="19050"/>
                  </a:cubicBezTo>
                  <a:lnTo>
                    <a:pt x="9525" y="19050"/>
                  </a:lnTo>
                  <a:cubicBezTo>
                    <a:pt x="4318" y="19050"/>
                    <a:pt x="0" y="14732"/>
                    <a:pt x="0" y="9525"/>
                  </a:cubicBezTo>
                  <a:close/>
                </a:path>
              </a:pathLst>
            </a:custGeom>
            <a:solidFill>
              <a:srgbClr val="4A2C85"/>
            </a:solidFill>
          </p:spPr>
        </p:sp>
      </p:grpSp>
      <p:grpSp>
        <p:nvGrpSpPr>
          <p:cNvPr name="Group 63" id="63"/>
          <p:cNvGrpSpPr/>
          <p:nvPr/>
        </p:nvGrpSpPr>
        <p:grpSpPr>
          <a:xfrm rot="0">
            <a:off x="7577584" y="5511105"/>
            <a:ext cx="3574256" cy="1076920"/>
            <a:chOff x="0" y="0"/>
            <a:chExt cx="4765675" cy="1435893"/>
          </a:xfrm>
        </p:grpSpPr>
        <p:sp>
          <p:nvSpPr>
            <p:cNvPr name="Freeform 64" id="64"/>
            <p:cNvSpPr/>
            <p:nvPr/>
          </p:nvSpPr>
          <p:spPr>
            <a:xfrm flipH="false" flipV="false" rot="0">
              <a:off x="6350" y="6350"/>
              <a:ext cx="4752975" cy="1423289"/>
            </a:xfrm>
            <a:custGeom>
              <a:avLst/>
              <a:gdLst/>
              <a:ahLst/>
              <a:cxnLst/>
              <a:rect r="r" b="b" t="t" l="l"/>
              <a:pathLst>
                <a:path h="1423289" w="4752975">
                  <a:moveTo>
                    <a:pt x="0" y="115951"/>
                  </a:moveTo>
                  <a:cubicBezTo>
                    <a:pt x="0" y="51943"/>
                    <a:pt x="52197" y="0"/>
                    <a:pt x="116586" y="0"/>
                  </a:cubicBezTo>
                  <a:lnTo>
                    <a:pt x="4636389" y="0"/>
                  </a:lnTo>
                  <a:cubicBezTo>
                    <a:pt x="4700778" y="0"/>
                    <a:pt x="4752975" y="51943"/>
                    <a:pt x="4752975" y="115951"/>
                  </a:cubicBezTo>
                  <a:lnTo>
                    <a:pt x="4752975" y="1307338"/>
                  </a:lnTo>
                  <a:cubicBezTo>
                    <a:pt x="4752975" y="1371346"/>
                    <a:pt x="4700778" y="1423289"/>
                    <a:pt x="4636389" y="1423289"/>
                  </a:cubicBezTo>
                  <a:lnTo>
                    <a:pt x="116586" y="1423289"/>
                  </a:lnTo>
                  <a:cubicBezTo>
                    <a:pt x="52197" y="1423289"/>
                    <a:pt x="0" y="1371346"/>
                    <a:pt x="0" y="1307338"/>
                  </a:cubicBezTo>
                  <a:close/>
                </a:path>
              </a:pathLst>
            </a:custGeom>
            <a:solidFill>
              <a:srgbClr val="31136C"/>
            </a:solidFill>
          </p:spPr>
        </p:sp>
        <p:sp>
          <p:nvSpPr>
            <p:cNvPr name="Freeform 65" id="65"/>
            <p:cNvSpPr/>
            <p:nvPr/>
          </p:nvSpPr>
          <p:spPr>
            <a:xfrm flipH="false" flipV="false" rot="0">
              <a:off x="0" y="0"/>
              <a:ext cx="4765675" cy="1435989"/>
            </a:xfrm>
            <a:custGeom>
              <a:avLst/>
              <a:gdLst/>
              <a:ahLst/>
              <a:cxnLst/>
              <a:rect r="r" b="b" t="t" l="l"/>
              <a:pathLst>
                <a:path h="1435989" w="4765675">
                  <a:moveTo>
                    <a:pt x="0" y="122301"/>
                  </a:moveTo>
                  <a:cubicBezTo>
                    <a:pt x="0" y="54737"/>
                    <a:pt x="55118" y="0"/>
                    <a:pt x="122936" y="0"/>
                  </a:cubicBezTo>
                  <a:lnTo>
                    <a:pt x="4642739" y="0"/>
                  </a:lnTo>
                  <a:lnTo>
                    <a:pt x="4642739" y="6350"/>
                  </a:lnTo>
                  <a:lnTo>
                    <a:pt x="4642739" y="0"/>
                  </a:lnTo>
                  <a:cubicBezTo>
                    <a:pt x="4710557" y="0"/>
                    <a:pt x="4765675" y="54737"/>
                    <a:pt x="4765675" y="122301"/>
                  </a:cubicBezTo>
                  <a:lnTo>
                    <a:pt x="4759325" y="122301"/>
                  </a:lnTo>
                  <a:lnTo>
                    <a:pt x="4765675" y="122301"/>
                  </a:lnTo>
                  <a:lnTo>
                    <a:pt x="4765675" y="1313688"/>
                  </a:lnTo>
                  <a:lnTo>
                    <a:pt x="4759325" y="1313688"/>
                  </a:lnTo>
                  <a:lnTo>
                    <a:pt x="4765675" y="1313688"/>
                  </a:lnTo>
                  <a:cubicBezTo>
                    <a:pt x="4765675" y="1381252"/>
                    <a:pt x="4710557" y="1435989"/>
                    <a:pt x="4642739" y="1435989"/>
                  </a:cubicBezTo>
                  <a:lnTo>
                    <a:pt x="4642739" y="1429639"/>
                  </a:lnTo>
                  <a:lnTo>
                    <a:pt x="4642739" y="1435989"/>
                  </a:lnTo>
                  <a:lnTo>
                    <a:pt x="122936" y="1435989"/>
                  </a:lnTo>
                  <a:lnTo>
                    <a:pt x="122936" y="1429639"/>
                  </a:lnTo>
                  <a:lnTo>
                    <a:pt x="122936" y="1435989"/>
                  </a:lnTo>
                  <a:cubicBezTo>
                    <a:pt x="55118" y="1435989"/>
                    <a:pt x="0" y="1381252"/>
                    <a:pt x="0" y="1313688"/>
                  </a:cubicBezTo>
                  <a:lnTo>
                    <a:pt x="0" y="122301"/>
                  </a:lnTo>
                  <a:lnTo>
                    <a:pt x="6350" y="122301"/>
                  </a:lnTo>
                  <a:lnTo>
                    <a:pt x="0" y="122301"/>
                  </a:lnTo>
                  <a:moveTo>
                    <a:pt x="12700" y="122301"/>
                  </a:moveTo>
                  <a:lnTo>
                    <a:pt x="12700" y="1313688"/>
                  </a:lnTo>
                  <a:lnTo>
                    <a:pt x="6350" y="1313688"/>
                  </a:lnTo>
                  <a:lnTo>
                    <a:pt x="12700" y="1313688"/>
                  </a:lnTo>
                  <a:cubicBezTo>
                    <a:pt x="12700" y="1374140"/>
                    <a:pt x="61976" y="1423289"/>
                    <a:pt x="122936" y="1423289"/>
                  </a:cubicBezTo>
                  <a:lnTo>
                    <a:pt x="4642739" y="1423289"/>
                  </a:lnTo>
                  <a:cubicBezTo>
                    <a:pt x="4703699" y="1423289"/>
                    <a:pt x="4752975" y="1374267"/>
                    <a:pt x="4752975" y="1313688"/>
                  </a:cubicBezTo>
                  <a:lnTo>
                    <a:pt x="4752975" y="122301"/>
                  </a:lnTo>
                  <a:cubicBezTo>
                    <a:pt x="4752975" y="61849"/>
                    <a:pt x="4703699" y="12700"/>
                    <a:pt x="4642739" y="12700"/>
                  </a:cubicBezTo>
                  <a:lnTo>
                    <a:pt x="122936" y="12700"/>
                  </a:lnTo>
                  <a:lnTo>
                    <a:pt x="122936" y="6350"/>
                  </a:lnTo>
                  <a:lnTo>
                    <a:pt x="122936" y="12700"/>
                  </a:lnTo>
                  <a:cubicBezTo>
                    <a:pt x="61976" y="12700"/>
                    <a:pt x="12700" y="61722"/>
                    <a:pt x="12700" y="122301"/>
                  </a:cubicBezTo>
                  <a:close/>
                </a:path>
              </a:pathLst>
            </a:custGeom>
            <a:solidFill>
              <a:srgbClr val="4A2C85"/>
            </a:solidFill>
          </p:spPr>
        </p:sp>
      </p:grpSp>
      <p:grpSp>
        <p:nvGrpSpPr>
          <p:cNvPr name="Group 66" id="66"/>
          <p:cNvGrpSpPr/>
          <p:nvPr/>
        </p:nvGrpSpPr>
        <p:grpSpPr>
          <a:xfrm rot="0">
            <a:off x="9219159" y="5867697"/>
            <a:ext cx="290959" cy="363736"/>
            <a:chOff x="0" y="0"/>
            <a:chExt cx="387945" cy="484982"/>
          </a:xfrm>
        </p:grpSpPr>
        <p:sp>
          <p:nvSpPr>
            <p:cNvPr name="Freeform 67" id="67"/>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68" id="68"/>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5</a:t>
              </a:r>
            </a:p>
          </p:txBody>
        </p:sp>
      </p:grpSp>
      <p:grpSp>
        <p:nvGrpSpPr>
          <p:cNvPr name="Group 69" id="69"/>
          <p:cNvGrpSpPr/>
          <p:nvPr/>
        </p:nvGrpSpPr>
        <p:grpSpPr>
          <a:xfrm rot="0">
            <a:off x="11353949" y="5722739"/>
            <a:ext cx="5713362" cy="264765"/>
            <a:chOff x="0" y="0"/>
            <a:chExt cx="7617817" cy="353020"/>
          </a:xfrm>
        </p:grpSpPr>
        <p:sp>
          <p:nvSpPr>
            <p:cNvPr name="Freeform 70" id="70"/>
            <p:cNvSpPr/>
            <p:nvPr/>
          </p:nvSpPr>
          <p:spPr>
            <a:xfrm flipH="false" flipV="false" rot="0">
              <a:off x="0" y="0"/>
              <a:ext cx="7617816" cy="353020"/>
            </a:xfrm>
            <a:custGeom>
              <a:avLst/>
              <a:gdLst/>
              <a:ahLst/>
              <a:cxnLst/>
              <a:rect r="r" b="b" t="t" l="l"/>
              <a:pathLst>
                <a:path h="353020" w="7617816">
                  <a:moveTo>
                    <a:pt x="0" y="0"/>
                  </a:moveTo>
                  <a:lnTo>
                    <a:pt x="7617816" y="0"/>
                  </a:lnTo>
                  <a:lnTo>
                    <a:pt x="7617816" y="353020"/>
                  </a:lnTo>
                  <a:lnTo>
                    <a:pt x="0" y="353020"/>
                  </a:lnTo>
                  <a:close/>
                </a:path>
              </a:pathLst>
            </a:custGeom>
            <a:solidFill>
              <a:srgbClr val="000000">
                <a:alpha val="0"/>
              </a:srgbClr>
            </a:solidFill>
          </p:spPr>
        </p:sp>
        <p:sp>
          <p:nvSpPr>
            <p:cNvPr name="TextBox 71" id="71"/>
            <p:cNvSpPr txBox="true"/>
            <p:nvPr/>
          </p:nvSpPr>
          <p:spPr>
            <a:xfrm>
              <a:off x="0" y="-47625"/>
              <a:ext cx="7617817"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Model Selection &amp; Model Training</a:t>
              </a:r>
            </a:p>
          </p:txBody>
        </p:sp>
      </p:grpSp>
      <p:grpSp>
        <p:nvGrpSpPr>
          <p:cNvPr name="Group 72" id="72"/>
          <p:cNvGrpSpPr/>
          <p:nvPr/>
        </p:nvGrpSpPr>
        <p:grpSpPr>
          <a:xfrm rot="0">
            <a:off x="11353949" y="6111627"/>
            <a:ext cx="5713362" cy="264765"/>
            <a:chOff x="0" y="0"/>
            <a:chExt cx="7617817" cy="353020"/>
          </a:xfrm>
        </p:grpSpPr>
        <p:sp>
          <p:nvSpPr>
            <p:cNvPr name="Freeform 73" id="73"/>
            <p:cNvSpPr/>
            <p:nvPr/>
          </p:nvSpPr>
          <p:spPr>
            <a:xfrm flipH="false" flipV="false" rot="0">
              <a:off x="0" y="0"/>
              <a:ext cx="7617816" cy="353020"/>
            </a:xfrm>
            <a:custGeom>
              <a:avLst/>
              <a:gdLst/>
              <a:ahLst/>
              <a:cxnLst/>
              <a:rect r="r" b="b" t="t" l="l"/>
              <a:pathLst>
                <a:path h="353020" w="7617816">
                  <a:moveTo>
                    <a:pt x="0" y="0"/>
                  </a:moveTo>
                  <a:lnTo>
                    <a:pt x="7617816" y="0"/>
                  </a:lnTo>
                  <a:lnTo>
                    <a:pt x="7617816" y="353020"/>
                  </a:lnTo>
                  <a:lnTo>
                    <a:pt x="0" y="353020"/>
                  </a:lnTo>
                  <a:close/>
                </a:path>
              </a:pathLst>
            </a:custGeom>
            <a:solidFill>
              <a:srgbClr val="000000">
                <a:alpha val="0"/>
              </a:srgbClr>
            </a:solidFill>
          </p:spPr>
        </p:sp>
        <p:sp>
          <p:nvSpPr>
            <p:cNvPr name="TextBox 74" id="74"/>
            <p:cNvSpPr txBox="true"/>
            <p:nvPr/>
          </p:nvSpPr>
          <p:spPr>
            <a:xfrm>
              <a:off x="0" y="-47625"/>
              <a:ext cx="7617817"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Choosing a suitable machine learning algorithm and optimizing its parameters.</a:t>
              </a:r>
            </a:p>
          </p:txBody>
        </p:sp>
      </p:grpSp>
      <p:grpSp>
        <p:nvGrpSpPr>
          <p:cNvPr name="Group 75" id="75"/>
          <p:cNvGrpSpPr/>
          <p:nvPr/>
        </p:nvGrpSpPr>
        <p:grpSpPr>
          <a:xfrm rot="0">
            <a:off x="11250514" y="6571358"/>
            <a:ext cx="6209705" cy="14288"/>
            <a:chOff x="0" y="0"/>
            <a:chExt cx="8279607" cy="19050"/>
          </a:xfrm>
        </p:grpSpPr>
        <p:sp>
          <p:nvSpPr>
            <p:cNvPr name="Freeform 76" id="76"/>
            <p:cNvSpPr/>
            <p:nvPr/>
          </p:nvSpPr>
          <p:spPr>
            <a:xfrm flipH="false" flipV="false" rot="0">
              <a:off x="0" y="0"/>
              <a:ext cx="8279638" cy="19050"/>
            </a:xfrm>
            <a:custGeom>
              <a:avLst/>
              <a:gdLst/>
              <a:ahLst/>
              <a:cxnLst/>
              <a:rect r="r" b="b" t="t" l="l"/>
              <a:pathLst>
                <a:path h="19050" w="8279638">
                  <a:moveTo>
                    <a:pt x="0" y="9525"/>
                  </a:moveTo>
                  <a:cubicBezTo>
                    <a:pt x="0" y="4318"/>
                    <a:pt x="4318" y="0"/>
                    <a:pt x="9525" y="0"/>
                  </a:cubicBezTo>
                  <a:lnTo>
                    <a:pt x="8270113" y="0"/>
                  </a:lnTo>
                  <a:cubicBezTo>
                    <a:pt x="8275320" y="0"/>
                    <a:pt x="8279638" y="4318"/>
                    <a:pt x="8279638" y="9525"/>
                  </a:cubicBezTo>
                  <a:cubicBezTo>
                    <a:pt x="8279638" y="14732"/>
                    <a:pt x="8275320" y="19050"/>
                    <a:pt x="8270113" y="19050"/>
                  </a:cubicBezTo>
                  <a:lnTo>
                    <a:pt x="9525" y="19050"/>
                  </a:lnTo>
                  <a:cubicBezTo>
                    <a:pt x="4318" y="19050"/>
                    <a:pt x="0" y="14732"/>
                    <a:pt x="0" y="9525"/>
                  </a:cubicBezTo>
                  <a:close/>
                </a:path>
              </a:pathLst>
            </a:custGeom>
            <a:solidFill>
              <a:srgbClr val="4A2C85"/>
            </a:solidFill>
          </p:spPr>
        </p:sp>
      </p:grpSp>
      <p:grpSp>
        <p:nvGrpSpPr>
          <p:cNvPr name="Group 77" id="77"/>
          <p:cNvGrpSpPr/>
          <p:nvPr/>
        </p:nvGrpSpPr>
        <p:grpSpPr>
          <a:xfrm rot="0">
            <a:off x="7577584" y="6681936"/>
            <a:ext cx="4287142" cy="1076920"/>
            <a:chOff x="0" y="0"/>
            <a:chExt cx="5716190" cy="1435893"/>
          </a:xfrm>
        </p:grpSpPr>
        <p:sp>
          <p:nvSpPr>
            <p:cNvPr name="Freeform 78" id="78"/>
            <p:cNvSpPr/>
            <p:nvPr/>
          </p:nvSpPr>
          <p:spPr>
            <a:xfrm flipH="false" flipV="false" rot="0">
              <a:off x="6350" y="6350"/>
              <a:ext cx="5703570" cy="1423289"/>
            </a:xfrm>
            <a:custGeom>
              <a:avLst/>
              <a:gdLst/>
              <a:ahLst/>
              <a:cxnLst/>
              <a:rect r="r" b="b" t="t" l="l"/>
              <a:pathLst>
                <a:path h="1423289" w="5703570">
                  <a:moveTo>
                    <a:pt x="0" y="115951"/>
                  </a:moveTo>
                  <a:cubicBezTo>
                    <a:pt x="0" y="51943"/>
                    <a:pt x="52197" y="0"/>
                    <a:pt x="116713" y="0"/>
                  </a:cubicBezTo>
                  <a:lnTo>
                    <a:pt x="5586857" y="0"/>
                  </a:lnTo>
                  <a:cubicBezTo>
                    <a:pt x="5651246" y="0"/>
                    <a:pt x="5703570" y="51943"/>
                    <a:pt x="5703570" y="115951"/>
                  </a:cubicBezTo>
                  <a:lnTo>
                    <a:pt x="5703570" y="1307338"/>
                  </a:lnTo>
                  <a:cubicBezTo>
                    <a:pt x="5703570" y="1371346"/>
                    <a:pt x="5651373" y="1423289"/>
                    <a:pt x="5586857" y="1423289"/>
                  </a:cubicBezTo>
                  <a:lnTo>
                    <a:pt x="116713" y="1423289"/>
                  </a:lnTo>
                  <a:cubicBezTo>
                    <a:pt x="52324" y="1423289"/>
                    <a:pt x="0" y="1371346"/>
                    <a:pt x="0" y="1307338"/>
                  </a:cubicBezTo>
                  <a:close/>
                </a:path>
              </a:pathLst>
            </a:custGeom>
            <a:solidFill>
              <a:srgbClr val="31136C"/>
            </a:solidFill>
          </p:spPr>
        </p:sp>
        <p:sp>
          <p:nvSpPr>
            <p:cNvPr name="Freeform 79" id="79"/>
            <p:cNvSpPr/>
            <p:nvPr/>
          </p:nvSpPr>
          <p:spPr>
            <a:xfrm flipH="false" flipV="false" rot="0">
              <a:off x="0" y="0"/>
              <a:ext cx="5716270" cy="1435989"/>
            </a:xfrm>
            <a:custGeom>
              <a:avLst/>
              <a:gdLst/>
              <a:ahLst/>
              <a:cxnLst/>
              <a:rect r="r" b="b" t="t" l="l"/>
              <a:pathLst>
                <a:path h="1435989" w="5716270">
                  <a:moveTo>
                    <a:pt x="0" y="122301"/>
                  </a:moveTo>
                  <a:cubicBezTo>
                    <a:pt x="0" y="54737"/>
                    <a:pt x="55118" y="0"/>
                    <a:pt x="123063" y="0"/>
                  </a:cubicBezTo>
                  <a:lnTo>
                    <a:pt x="5593207" y="0"/>
                  </a:lnTo>
                  <a:lnTo>
                    <a:pt x="5593207" y="6350"/>
                  </a:lnTo>
                  <a:lnTo>
                    <a:pt x="5593207" y="0"/>
                  </a:lnTo>
                  <a:cubicBezTo>
                    <a:pt x="5661152" y="0"/>
                    <a:pt x="5716270" y="54737"/>
                    <a:pt x="5716270" y="122301"/>
                  </a:cubicBezTo>
                  <a:lnTo>
                    <a:pt x="5709920" y="122301"/>
                  </a:lnTo>
                  <a:lnTo>
                    <a:pt x="5716270" y="122301"/>
                  </a:lnTo>
                  <a:lnTo>
                    <a:pt x="5716270" y="1313688"/>
                  </a:lnTo>
                  <a:lnTo>
                    <a:pt x="5709920" y="1313688"/>
                  </a:lnTo>
                  <a:lnTo>
                    <a:pt x="5716270" y="1313688"/>
                  </a:lnTo>
                  <a:cubicBezTo>
                    <a:pt x="5716270" y="1381252"/>
                    <a:pt x="5661152" y="1435989"/>
                    <a:pt x="5593207" y="1435989"/>
                  </a:cubicBezTo>
                  <a:lnTo>
                    <a:pt x="5593207" y="1429639"/>
                  </a:lnTo>
                  <a:lnTo>
                    <a:pt x="5593207" y="1435989"/>
                  </a:lnTo>
                  <a:lnTo>
                    <a:pt x="123063" y="1435989"/>
                  </a:lnTo>
                  <a:lnTo>
                    <a:pt x="123063" y="1429639"/>
                  </a:lnTo>
                  <a:lnTo>
                    <a:pt x="123063" y="1435989"/>
                  </a:lnTo>
                  <a:cubicBezTo>
                    <a:pt x="55118" y="1435989"/>
                    <a:pt x="0" y="1381252"/>
                    <a:pt x="0" y="1313688"/>
                  </a:cubicBezTo>
                  <a:lnTo>
                    <a:pt x="0" y="122301"/>
                  </a:lnTo>
                  <a:lnTo>
                    <a:pt x="6350" y="122301"/>
                  </a:lnTo>
                  <a:lnTo>
                    <a:pt x="0" y="122301"/>
                  </a:lnTo>
                  <a:moveTo>
                    <a:pt x="12700" y="122301"/>
                  </a:moveTo>
                  <a:lnTo>
                    <a:pt x="12700" y="1313688"/>
                  </a:lnTo>
                  <a:lnTo>
                    <a:pt x="6350" y="1313688"/>
                  </a:lnTo>
                  <a:lnTo>
                    <a:pt x="12700" y="1313688"/>
                  </a:lnTo>
                  <a:cubicBezTo>
                    <a:pt x="12700" y="1374140"/>
                    <a:pt x="62103" y="1423289"/>
                    <a:pt x="123063" y="1423289"/>
                  </a:cubicBezTo>
                  <a:lnTo>
                    <a:pt x="5593207" y="1423289"/>
                  </a:lnTo>
                  <a:cubicBezTo>
                    <a:pt x="5654167" y="1423289"/>
                    <a:pt x="5703570" y="1374267"/>
                    <a:pt x="5703570" y="1313688"/>
                  </a:cubicBezTo>
                  <a:lnTo>
                    <a:pt x="5703570" y="122301"/>
                  </a:lnTo>
                  <a:cubicBezTo>
                    <a:pt x="5703570" y="61849"/>
                    <a:pt x="5654167" y="12700"/>
                    <a:pt x="5593207" y="12700"/>
                  </a:cubicBezTo>
                  <a:lnTo>
                    <a:pt x="123063" y="12700"/>
                  </a:lnTo>
                  <a:lnTo>
                    <a:pt x="123063" y="6350"/>
                  </a:lnTo>
                  <a:lnTo>
                    <a:pt x="123063" y="12700"/>
                  </a:lnTo>
                  <a:cubicBezTo>
                    <a:pt x="62103" y="12700"/>
                    <a:pt x="12700" y="61722"/>
                    <a:pt x="12700" y="122301"/>
                  </a:cubicBezTo>
                  <a:close/>
                </a:path>
              </a:pathLst>
            </a:custGeom>
            <a:solidFill>
              <a:srgbClr val="4A2C85"/>
            </a:solidFill>
          </p:spPr>
        </p:sp>
      </p:grpSp>
      <p:grpSp>
        <p:nvGrpSpPr>
          <p:cNvPr name="Group 80" id="80"/>
          <p:cNvGrpSpPr/>
          <p:nvPr/>
        </p:nvGrpSpPr>
        <p:grpSpPr>
          <a:xfrm rot="0">
            <a:off x="9575601" y="7038529"/>
            <a:ext cx="290959" cy="363736"/>
            <a:chOff x="0" y="0"/>
            <a:chExt cx="387945" cy="484982"/>
          </a:xfrm>
        </p:grpSpPr>
        <p:sp>
          <p:nvSpPr>
            <p:cNvPr name="Freeform 81" id="81"/>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82" id="82"/>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6</a:t>
              </a:r>
            </a:p>
          </p:txBody>
        </p:sp>
      </p:grpSp>
      <p:grpSp>
        <p:nvGrpSpPr>
          <p:cNvPr name="Group 83" id="83"/>
          <p:cNvGrpSpPr/>
          <p:nvPr/>
        </p:nvGrpSpPr>
        <p:grpSpPr>
          <a:xfrm rot="0">
            <a:off x="12066835" y="6893570"/>
            <a:ext cx="5045125" cy="264765"/>
            <a:chOff x="0" y="0"/>
            <a:chExt cx="6726833" cy="353020"/>
          </a:xfrm>
        </p:grpSpPr>
        <p:sp>
          <p:nvSpPr>
            <p:cNvPr name="Freeform 84" id="84"/>
            <p:cNvSpPr/>
            <p:nvPr/>
          </p:nvSpPr>
          <p:spPr>
            <a:xfrm flipH="false" flipV="false" rot="0">
              <a:off x="0" y="0"/>
              <a:ext cx="6726834" cy="353020"/>
            </a:xfrm>
            <a:custGeom>
              <a:avLst/>
              <a:gdLst/>
              <a:ahLst/>
              <a:cxnLst/>
              <a:rect r="r" b="b" t="t" l="l"/>
              <a:pathLst>
                <a:path h="353020" w="6726834">
                  <a:moveTo>
                    <a:pt x="0" y="0"/>
                  </a:moveTo>
                  <a:lnTo>
                    <a:pt x="6726834" y="0"/>
                  </a:lnTo>
                  <a:lnTo>
                    <a:pt x="6726834" y="353020"/>
                  </a:lnTo>
                  <a:lnTo>
                    <a:pt x="0" y="353020"/>
                  </a:lnTo>
                  <a:close/>
                </a:path>
              </a:pathLst>
            </a:custGeom>
            <a:solidFill>
              <a:srgbClr val="000000">
                <a:alpha val="0"/>
              </a:srgbClr>
            </a:solidFill>
          </p:spPr>
        </p:sp>
        <p:sp>
          <p:nvSpPr>
            <p:cNvPr name="TextBox 85" id="85"/>
            <p:cNvSpPr txBox="true"/>
            <p:nvPr/>
          </p:nvSpPr>
          <p:spPr>
            <a:xfrm>
              <a:off x="0" y="-47625"/>
              <a:ext cx="6726833"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Model Evaluation</a:t>
              </a:r>
            </a:p>
          </p:txBody>
        </p:sp>
      </p:grpSp>
      <p:grpSp>
        <p:nvGrpSpPr>
          <p:cNvPr name="Group 86" id="86"/>
          <p:cNvGrpSpPr/>
          <p:nvPr/>
        </p:nvGrpSpPr>
        <p:grpSpPr>
          <a:xfrm rot="0">
            <a:off x="12066835" y="7282457"/>
            <a:ext cx="5045125" cy="264765"/>
            <a:chOff x="0" y="0"/>
            <a:chExt cx="6726833" cy="353020"/>
          </a:xfrm>
        </p:grpSpPr>
        <p:sp>
          <p:nvSpPr>
            <p:cNvPr name="Freeform 87" id="87"/>
            <p:cNvSpPr/>
            <p:nvPr/>
          </p:nvSpPr>
          <p:spPr>
            <a:xfrm flipH="false" flipV="false" rot="0">
              <a:off x="0" y="0"/>
              <a:ext cx="6726834" cy="353020"/>
            </a:xfrm>
            <a:custGeom>
              <a:avLst/>
              <a:gdLst/>
              <a:ahLst/>
              <a:cxnLst/>
              <a:rect r="r" b="b" t="t" l="l"/>
              <a:pathLst>
                <a:path h="353020" w="6726834">
                  <a:moveTo>
                    <a:pt x="0" y="0"/>
                  </a:moveTo>
                  <a:lnTo>
                    <a:pt x="6726834" y="0"/>
                  </a:lnTo>
                  <a:lnTo>
                    <a:pt x="6726834" y="353020"/>
                  </a:lnTo>
                  <a:lnTo>
                    <a:pt x="0" y="353020"/>
                  </a:lnTo>
                  <a:close/>
                </a:path>
              </a:pathLst>
            </a:custGeom>
            <a:solidFill>
              <a:srgbClr val="000000">
                <a:alpha val="0"/>
              </a:srgbClr>
            </a:solidFill>
          </p:spPr>
        </p:sp>
        <p:sp>
          <p:nvSpPr>
            <p:cNvPr name="TextBox 88" id="88"/>
            <p:cNvSpPr txBox="true"/>
            <p:nvPr/>
          </p:nvSpPr>
          <p:spPr>
            <a:xfrm>
              <a:off x="0" y="-47625"/>
              <a:ext cx="6726833" cy="400645"/>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Assessing the performance of machine learning model using metrics.</a:t>
              </a:r>
            </a:p>
          </p:txBody>
        </p:sp>
      </p:grpSp>
      <p:grpSp>
        <p:nvGrpSpPr>
          <p:cNvPr name="Group 89" id="89"/>
          <p:cNvGrpSpPr/>
          <p:nvPr/>
        </p:nvGrpSpPr>
        <p:grpSpPr>
          <a:xfrm rot="0">
            <a:off x="11963400" y="7742187"/>
            <a:ext cx="5496818" cy="14288"/>
            <a:chOff x="0" y="0"/>
            <a:chExt cx="7329090" cy="19050"/>
          </a:xfrm>
        </p:grpSpPr>
        <p:sp>
          <p:nvSpPr>
            <p:cNvPr name="Freeform 90" id="90"/>
            <p:cNvSpPr/>
            <p:nvPr/>
          </p:nvSpPr>
          <p:spPr>
            <a:xfrm flipH="false" flipV="false" rot="0">
              <a:off x="0" y="0"/>
              <a:ext cx="7329043" cy="19050"/>
            </a:xfrm>
            <a:custGeom>
              <a:avLst/>
              <a:gdLst/>
              <a:ahLst/>
              <a:cxnLst/>
              <a:rect r="r" b="b" t="t" l="l"/>
              <a:pathLst>
                <a:path h="19050" w="7329043">
                  <a:moveTo>
                    <a:pt x="0" y="9525"/>
                  </a:moveTo>
                  <a:cubicBezTo>
                    <a:pt x="0" y="4318"/>
                    <a:pt x="4318" y="0"/>
                    <a:pt x="9525" y="0"/>
                  </a:cubicBezTo>
                  <a:lnTo>
                    <a:pt x="7319518" y="0"/>
                  </a:lnTo>
                  <a:cubicBezTo>
                    <a:pt x="7324725" y="0"/>
                    <a:pt x="7329043" y="4318"/>
                    <a:pt x="7329043" y="9525"/>
                  </a:cubicBezTo>
                  <a:cubicBezTo>
                    <a:pt x="7329043" y="14732"/>
                    <a:pt x="7324725" y="19050"/>
                    <a:pt x="7319518" y="19050"/>
                  </a:cubicBezTo>
                  <a:lnTo>
                    <a:pt x="9525" y="19050"/>
                  </a:lnTo>
                  <a:cubicBezTo>
                    <a:pt x="4318" y="19050"/>
                    <a:pt x="0" y="14732"/>
                    <a:pt x="0" y="9525"/>
                  </a:cubicBezTo>
                  <a:close/>
                </a:path>
              </a:pathLst>
            </a:custGeom>
            <a:solidFill>
              <a:srgbClr val="4A2C85"/>
            </a:solidFill>
          </p:spPr>
        </p:sp>
      </p:grpSp>
      <p:grpSp>
        <p:nvGrpSpPr>
          <p:cNvPr name="Group 91" id="91"/>
          <p:cNvGrpSpPr/>
          <p:nvPr/>
        </p:nvGrpSpPr>
        <p:grpSpPr>
          <a:xfrm rot="0">
            <a:off x="7577584" y="7852767"/>
            <a:ext cx="5000179" cy="1606451"/>
            <a:chOff x="0" y="0"/>
            <a:chExt cx="6666905" cy="2141935"/>
          </a:xfrm>
        </p:grpSpPr>
        <p:sp>
          <p:nvSpPr>
            <p:cNvPr name="Freeform 92" id="92"/>
            <p:cNvSpPr/>
            <p:nvPr/>
          </p:nvSpPr>
          <p:spPr>
            <a:xfrm flipH="false" flipV="false" rot="0">
              <a:off x="6350" y="6350"/>
              <a:ext cx="6654164" cy="2129282"/>
            </a:xfrm>
            <a:custGeom>
              <a:avLst/>
              <a:gdLst/>
              <a:ahLst/>
              <a:cxnLst/>
              <a:rect r="r" b="b" t="t" l="l"/>
              <a:pathLst>
                <a:path h="2129282" w="6654164">
                  <a:moveTo>
                    <a:pt x="0" y="115951"/>
                  </a:moveTo>
                  <a:cubicBezTo>
                    <a:pt x="0" y="51943"/>
                    <a:pt x="52070" y="0"/>
                    <a:pt x="116332" y="0"/>
                  </a:cubicBezTo>
                  <a:lnTo>
                    <a:pt x="6537833" y="0"/>
                  </a:lnTo>
                  <a:cubicBezTo>
                    <a:pt x="6602095" y="0"/>
                    <a:pt x="6654164" y="51943"/>
                    <a:pt x="6654164" y="115951"/>
                  </a:cubicBezTo>
                  <a:lnTo>
                    <a:pt x="6654164" y="2013331"/>
                  </a:lnTo>
                  <a:cubicBezTo>
                    <a:pt x="6654164" y="2077339"/>
                    <a:pt x="6602095" y="2129282"/>
                    <a:pt x="6537833" y="2129282"/>
                  </a:cubicBezTo>
                  <a:lnTo>
                    <a:pt x="116332" y="2129282"/>
                  </a:lnTo>
                  <a:cubicBezTo>
                    <a:pt x="52070" y="2129282"/>
                    <a:pt x="0" y="2077339"/>
                    <a:pt x="0" y="2013331"/>
                  </a:cubicBezTo>
                  <a:close/>
                </a:path>
              </a:pathLst>
            </a:custGeom>
            <a:solidFill>
              <a:srgbClr val="31136C"/>
            </a:solidFill>
          </p:spPr>
        </p:sp>
        <p:sp>
          <p:nvSpPr>
            <p:cNvPr name="Freeform 93" id="93"/>
            <p:cNvSpPr/>
            <p:nvPr/>
          </p:nvSpPr>
          <p:spPr>
            <a:xfrm flipH="false" flipV="false" rot="0">
              <a:off x="0" y="0"/>
              <a:ext cx="6666864" cy="2141982"/>
            </a:xfrm>
            <a:custGeom>
              <a:avLst/>
              <a:gdLst/>
              <a:ahLst/>
              <a:cxnLst/>
              <a:rect r="r" b="b" t="t" l="l"/>
              <a:pathLst>
                <a:path h="2141982" w="6666864">
                  <a:moveTo>
                    <a:pt x="0" y="122301"/>
                  </a:moveTo>
                  <a:cubicBezTo>
                    <a:pt x="0" y="54737"/>
                    <a:pt x="54991" y="0"/>
                    <a:pt x="122682" y="0"/>
                  </a:cubicBezTo>
                  <a:lnTo>
                    <a:pt x="6544183" y="0"/>
                  </a:lnTo>
                  <a:lnTo>
                    <a:pt x="6544183" y="6350"/>
                  </a:lnTo>
                  <a:lnTo>
                    <a:pt x="6544183" y="0"/>
                  </a:lnTo>
                  <a:cubicBezTo>
                    <a:pt x="6611874" y="0"/>
                    <a:pt x="6666864" y="54737"/>
                    <a:pt x="6666864" y="122301"/>
                  </a:cubicBezTo>
                  <a:lnTo>
                    <a:pt x="6660514" y="122301"/>
                  </a:lnTo>
                  <a:lnTo>
                    <a:pt x="6666864" y="122301"/>
                  </a:lnTo>
                  <a:lnTo>
                    <a:pt x="6666864" y="2019681"/>
                  </a:lnTo>
                  <a:lnTo>
                    <a:pt x="6660514" y="2019681"/>
                  </a:lnTo>
                  <a:lnTo>
                    <a:pt x="6666864" y="2019681"/>
                  </a:lnTo>
                  <a:cubicBezTo>
                    <a:pt x="6666864" y="2087245"/>
                    <a:pt x="6611874" y="2141982"/>
                    <a:pt x="6544183" y="2141982"/>
                  </a:cubicBezTo>
                  <a:lnTo>
                    <a:pt x="6544183" y="2135632"/>
                  </a:lnTo>
                  <a:lnTo>
                    <a:pt x="6544183" y="2141982"/>
                  </a:lnTo>
                  <a:lnTo>
                    <a:pt x="122682" y="2141982"/>
                  </a:lnTo>
                  <a:lnTo>
                    <a:pt x="122682" y="2135632"/>
                  </a:lnTo>
                  <a:lnTo>
                    <a:pt x="122682" y="2141982"/>
                  </a:lnTo>
                  <a:cubicBezTo>
                    <a:pt x="54991" y="2141982"/>
                    <a:pt x="0" y="2087245"/>
                    <a:pt x="0" y="2019681"/>
                  </a:cubicBezTo>
                  <a:lnTo>
                    <a:pt x="0" y="122301"/>
                  </a:lnTo>
                  <a:lnTo>
                    <a:pt x="6350" y="122301"/>
                  </a:lnTo>
                  <a:lnTo>
                    <a:pt x="0" y="122301"/>
                  </a:lnTo>
                  <a:moveTo>
                    <a:pt x="12700" y="122301"/>
                  </a:moveTo>
                  <a:lnTo>
                    <a:pt x="12700" y="2019681"/>
                  </a:lnTo>
                  <a:lnTo>
                    <a:pt x="6350" y="2019681"/>
                  </a:lnTo>
                  <a:lnTo>
                    <a:pt x="12700" y="2019681"/>
                  </a:lnTo>
                  <a:cubicBezTo>
                    <a:pt x="12700" y="2080133"/>
                    <a:pt x="61976" y="2129282"/>
                    <a:pt x="122682" y="2129282"/>
                  </a:cubicBezTo>
                  <a:lnTo>
                    <a:pt x="6544183" y="2129282"/>
                  </a:lnTo>
                  <a:cubicBezTo>
                    <a:pt x="6605015" y="2129282"/>
                    <a:pt x="6654164" y="2080260"/>
                    <a:pt x="6654164" y="2019681"/>
                  </a:cubicBezTo>
                  <a:lnTo>
                    <a:pt x="6654164" y="122301"/>
                  </a:lnTo>
                  <a:cubicBezTo>
                    <a:pt x="6654164" y="61849"/>
                    <a:pt x="6604889" y="12700"/>
                    <a:pt x="6544183" y="12700"/>
                  </a:cubicBezTo>
                  <a:lnTo>
                    <a:pt x="122682" y="12700"/>
                  </a:lnTo>
                  <a:lnTo>
                    <a:pt x="122682" y="6350"/>
                  </a:lnTo>
                  <a:lnTo>
                    <a:pt x="122682" y="12700"/>
                  </a:lnTo>
                  <a:cubicBezTo>
                    <a:pt x="61976" y="12700"/>
                    <a:pt x="12700" y="61722"/>
                    <a:pt x="12700" y="122301"/>
                  </a:cubicBezTo>
                  <a:close/>
                </a:path>
              </a:pathLst>
            </a:custGeom>
            <a:solidFill>
              <a:srgbClr val="4A2C85"/>
            </a:solidFill>
          </p:spPr>
        </p:sp>
      </p:grpSp>
      <p:grpSp>
        <p:nvGrpSpPr>
          <p:cNvPr name="Group 94" id="94"/>
          <p:cNvGrpSpPr/>
          <p:nvPr/>
        </p:nvGrpSpPr>
        <p:grpSpPr>
          <a:xfrm rot="0">
            <a:off x="9932194" y="8474125"/>
            <a:ext cx="290959" cy="363736"/>
            <a:chOff x="0" y="0"/>
            <a:chExt cx="387945" cy="484982"/>
          </a:xfrm>
        </p:grpSpPr>
        <p:sp>
          <p:nvSpPr>
            <p:cNvPr name="Freeform 95" id="95"/>
            <p:cNvSpPr/>
            <p:nvPr/>
          </p:nvSpPr>
          <p:spPr>
            <a:xfrm flipH="false" flipV="false" rot="0">
              <a:off x="0" y="0"/>
              <a:ext cx="387945" cy="484982"/>
            </a:xfrm>
            <a:custGeom>
              <a:avLst/>
              <a:gdLst/>
              <a:ahLst/>
              <a:cxnLst/>
              <a:rect r="r" b="b" t="t" l="l"/>
              <a:pathLst>
                <a:path h="484982" w="387945">
                  <a:moveTo>
                    <a:pt x="0" y="0"/>
                  </a:moveTo>
                  <a:lnTo>
                    <a:pt x="387945" y="0"/>
                  </a:lnTo>
                  <a:lnTo>
                    <a:pt x="387945" y="484982"/>
                  </a:lnTo>
                  <a:lnTo>
                    <a:pt x="0" y="484982"/>
                  </a:lnTo>
                  <a:close/>
                </a:path>
              </a:pathLst>
            </a:custGeom>
            <a:solidFill>
              <a:srgbClr val="000000">
                <a:alpha val="0"/>
              </a:srgbClr>
            </a:solidFill>
          </p:spPr>
        </p:sp>
        <p:sp>
          <p:nvSpPr>
            <p:cNvPr name="TextBox 96" id="96"/>
            <p:cNvSpPr txBox="true"/>
            <p:nvPr/>
          </p:nvSpPr>
          <p:spPr>
            <a:xfrm>
              <a:off x="0" y="-95250"/>
              <a:ext cx="387945" cy="580232"/>
            </a:xfrm>
            <a:prstGeom prst="rect">
              <a:avLst/>
            </a:prstGeom>
          </p:spPr>
          <p:txBody>
            <a:bodyPr anchor="t" rtlCol="false" tIns="0" lIns="0" bIns="0" rIns="0"/>
            <a:lstStyle/>
            <a:p>
              <a:pPr algn="ctr">
                <a:lnSpc>
                  <a:spcPts val="3624"/>
                </a:lnSpc>
              </a:pPr>
              <a:r>
                <a:rPr lang="en-US" sz="2249">
                  <a:solidFill>
                    <a:srgbClr val="DCD7E5"/>
                  </a:solidFill>
                  <a:latin typeface="Montserrat"/>
                  <a:ea typeface="Montserrat"/>
                  <a:cs typeface="Montserrat"/>
                  <a:sym typeface="Montserrat"/>
                </a:rPr>
                <a:t>7</a:t>
              </a:r>
            </a:p>
          </p:txBody>
        </p:sp>
      </p:grpSp>
      <p:grpSp>
        <p:nvGrpSpPr>
          <p:cNvPr name="Group 97" id="97"/>
          <p:cNvGrpSpPr/>
          <p:nvPr/>
        </p:nvGrpSpPr>
        <p:grpSpPr>
          <a:xfrm rot="0">
            <a:off x="12779871" y="8064401"/>
            <a:ext cx="4576911" cy="264765"/>
            <a:chOff x="0" y="0"/>
            <a:chExt cx="6102548" cy="353020"/>
          </a:xfrm>
        </p:grpSpPr>
        <p:sp>
          <p:nvSpPr>
            <p:cNvPr name="Freeform 98" id="98"/>
            <p:cNvSpPr/>
            <p:nvPr/>
          </p:nvSpPr>
          <p:spPr>
            <a:xfrm flipH="false" flipV="false" rot="0">
              <a:off x="0" y="0"/>
              <a:ext cx="6102548" cy="353020"/>
            </a:xfrm>
            <a:custGeom>
              <a:avLst/>
              <a:gdLst/>
              <a:ahLst/>
              <a:cxnLst/>
              <a:rect r="r" b="b" t="t" l="l"/>
              <a:pathLst>
                <a:path h="353020" w="6102548">
                  <a:moveTo>
                    <a:pt x="0" y="0"/>
                  </a:moveTo>
                  <a:lnTo>
                    <a:pt x="6102548" y="0"/>
                  </a:lnTo>
                  <a:lnTo>
                    <a:pt x="6102548" y="353020"/>
                  </a:lnTo>
                  <a:lnTo>
                    <a:pt x="0" y="353020"/>
                  </a:lnTo>
                  <a:close/>
                </a:path>
              </a:pathLst>
            </a:custGeom>
            <a:solidFill>
              <a:srgbClr val="000000">
                <a:alpha val="0"/>
              </a:srgbClr>
            </a:solidFill>
          </p:spPr>
        </p:sp>
        <p:sp>
          <p:nvSpPr>
            <p:cNvPr name="TextBox 99" id="99"/>
            <p:cNvSpPr txBox="true"/>
            <p:nvPr/>
          </p:nvSpPr>
          <p:spPr>
            <a:xfrm>
              <a:off x="0" y="-47625"/>
              <a:ext cx="6102548" cy="400645"/>
            </a:xfrm>
            <a:prstGeom prst="rect">
              <a:avLst/>
            </a:prstGeom>
          </p:spPr>
          <p:txBody>
            <a:bodyPr anchor="t" rtlCol="false" tIns="0" lIns="0" bIns="0" rIns="0"/>
            <a:lstStyle/>
            <a:p>
              <a:pPr algn="l">
                <a:lnSpc>
                  <a:spcPts val="2062"/>
                </a:lnSpc>
              </a:pPr>
              <a:r>
                <a:rPr lang="en-US" sz="1249" b="true">
                  <a:solidFill>
                    <a:srgbClr val="DCD7E5"/>
                  </a:solidFill>
                  <a:latin typeface="Heebo Bold"/>
                  <a:ea typeface="Heebo Bold"/>
                  <a:cs typeface="Heebo Bold"/>
                  <a:sym typeface="Heebo Bold"/>
                </a:rPr>
                <a:t>Conclusion</a:t>
              </a:r>
            </a:p>
          </p:txBody>
        </p:sp>
      </p:grpSp>
      <p:grpSp>
        <p:nvGrpSpPr>
          <p:cNvPr name="Group 100" id="100"/>
          <p:cNvGrpSpPr/>
          <p:nvPr/>
        </p:nvGrpSpPr>
        <p:grpSpPr>
          <a:xfrm rot="0">
            <a:off x="12779871" y="8453289"/>
            <a:ext cx="4576911" cy="794296"/>
            <a:chOff x="0" y="0"/>
            <a:chExt cx="6102548" cy="1059062"/>
          </a:xfrm>
        </p:grpSpPr>
        <p:sp>
          <p:nvSpPr>
            <p:cNvPr name="Freeform 101" id="101"/>
            <p:cNvSpPr/>
            <p:nvPr/>
          </p:nvSpPr>
          <p:spPr>
            <a:xfrm flipH="false" flipV="false" rot="0">
              <a:off x="0" y="0"/>
              <a:ext cx="6102548" cy="1059062"/>
            </a:xfrm>
            <a:custGeom>
              <a:avLst/>
              <a:gdLst/>
              <a:ahLst/>
              <a:cxnLst/>
              <a:rect r="r" b="b" t="t" l="l"/>
              <a:pathLst>
                <a:path h="1059062" w="6102548">
                  <a:moveTo>
                    <a:pt x="0" y="0"/>
                  </a:moveTo>
                  <a:lnTo>
                    <a:pt x="6102548" y="0"/>
                  </a:lnTo>
                  <a:lnTo>
                    <a:pt x="6102548" y="1059062"/>
                  </a:lnTo>
                  <a:lnTo>
                    <a:pt x="0" y="1059062"/>
                  </a:lnTo>
                  <a:close/>
                </a:path>
              </a:pathLst>
            </a:custGeom>
            <a:solidFill>
              <a:srgbClr val="000000">
                <a:alpha val="0"/>
              </a:srgbClr>
            </a:solidFill>
          </p:spPr>
        </p:sp>
        <p:sp>
          <p:nvSpPr>
            <p:cNvPr name="TextBox 102" id="102"/>
            <p:cNvSpPr txBox="true"/>
            <p:nvPr/>
          </p:nvSpPr>
          <p:spPr>
            <a:xfrm>
              <a:off x="0" y="-47625"/>
              <a:ext cx="6102548" cy="1106687"/>
            </a:xfrm>
            <a:prstGeom prst="rect">
              <a:avLst/>
            </a:prstGeom>
          </p:spPr>
          <p:txBody>
            <a:bodyPr anchor="t" rtlCol="false" tIns="0" lIns="0" bIns="0" rIns="0"/>
            <a:lstStyle/>
            <a:p>
              <a:pPr algn="l">
                <a:lnSpc>
                  <a:spcPts val="2062"/>
                </a:lnSpc>
              </a:pPr>
              <a:r>
                <a:rPr lang="en-US" sz="1249">
                  <a:solidFill>
                    <a:srgbClr val="DCD7E5"/>
                  </a:solidFill>
                  <a:latin typeface="Heebo Light"/>
                  <a:ea typeface="Heebo Light"/>
                  <a:cs typeface="Heebo Light"/>
                  <a:sym typeface="Heebo Light"/>
                </a:rPr>
                <a:t>In conclusion, evaluating the performance of machine learning models using various metrics ensures accurate and reliable predictions.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2294185"/>
            <a:ext cx="7465962" cy="453629"/>
            <a:chOff x="0" y="0"/>
            <a:chExt cx="9954617" cy="604838"/>
          </a:xfrm>
        </p:grpSpPr>
        <p:sp>
          <p:nvSpPr>
            <p:cNvPr name="Freeform 6" id="6"/>
            <p:cNvSpPr/>
            <p:nvPr/>
          </p:nvSpPr>
          <p:spPr>
            <a:xfrm flipH="false" flipV="false" rot="0">
              <a:off x="0" y="0"/>
              <a:ext cx="9954616" cy="604838"/>
            </a:xfrm>
            <a:custGeom>
              <a:avLst/>
              <a:gdLst/>
              <a:ahLst/>
              <a:cxnLst/>
              <a:rect r="r" b="b" t="t" l="l"/>
              <a:pathLst>
                <a:path h="604838" w="9954616">
                  <a:moveTo>
                    <a:pt x="0" y="0"/>
                  </a:moveTo>
                  <a:lnTo>
                    <a:pt x="9954616" y="0"/>
                  </a:lnTo>
                  <a:lnTo>
                    <a:pt x="9954616" y="604838"/>
                  </a:lnTo>
                  <a:lnTo>
                    <a:pt x="0" y="604838"/>
                  </a:lnTo>
                  <a:close/>
                </a:path>
              </a:pathLst>
            </a:custGeom>
            <a:solidFill>
              <a:srgbClr val="000000">
                <a:alpha val="0"/>
              </a:srgbClr>
            </a:solidFill>
          </p:spPr>
        </p:sp>
        <p:sp>
          <p:nvSpPr>
            <p:cNvPr name="TextBox 7" id="7"/>
            <p:cNvSpPr txBox="true"/>
            <p:nvPr/>
          </p:nvSpPr>
          <p:spPr>
            <a:xfrm>
              <a:off x="0" y="-85725"/>
              <a:ext cx="9954617" cy="690563"/>
            </a:xfrm>
            <a:prstGeom prst="rect">
              <a:avLst/>
            </a:prstGeom>
          </p:spPr>
          <p:txBody>
            <a:bodyPr anchor="t" rtlCol="false" tIns="0" lIns="0" bIns="0" rIns="0"/>
            <a:lstStyle/>
            <a:p>
              <a:pPr algn="l">
                <a:lnSpc>
                  <a:spcPts val="3562"/>
                </a:lnSpc>
              </a:pPr>
              <a:r>
                <a:rPr lang="en-US" sz="2187" b="true">
                  <a:solidFill>
                    <a:srgbClr val="DCD7E5"/>
                  </a:solidFill>
                  <a:latin typeface="Heebo Bold"/>
                  <a:ea typeface="Heebo Bold"/>
                  <a:cs typeface="Heebo Bold"/>
                  <a:sym typeface="Heebo Bold"/>
                </a:rPr>
                <a:t>1.DATA COLLECTION</a:t>
              </a:r>
            </a:p>
          </p:txBody>
        </p:sp>
      </p:grpSp>
      <p:grpSp>
        <p:nvGrpSpPr>
          <p:cNvPr name="Group 8" id="8"/>
          <p:cNvGrpSpPr/>
          <p:nvPr/>
        </p:nvGrpSpPr>
        <p:grpSpPr>
          <a:xfrm rot="0">
            <a:off x="992238" y="3002905"/>
            <a:ext cx="7465962" cy="4989910"/>
            <a:chOff x="0" y="0"/>
            <a:chExt cx="9954617" cy="6653213"/>
          </a:xfrm>
        </p:grpSpPr>
        <p:sp>
          <p:nvSpPr>
            <p:cNvPr name="Freeform 9" id="9"/>
            <p:cNvSpPr/>
            <p:nvPr/>
          </p:nvSpPr>
          <p:spPr>
            <a:xfrm flipH="false" flipV="false" rot="0">
              <a:off x="0" y="0"/>
              <a:ext cx="9954616" cy="6653213"/>
            </a:xfrm>
            <a:custGeom>
              <a:avLst/>
              <a:gdLst/>
              <a:ahLst/>
              <a:cxnLst/>
              <a:rect r="r" b="b" t="t" l="l"/>
              <a:pathLst>
                <a:path h="6653213" w="9954616">
                  <a:moveTo>
                    <a:pt x="0" y="0"/>
                  </a:moveTo>
                  <a:lnTo>
                    <a:pt x="9954616" y="0"/>
                  </a:lnTo>
                  <a:lnTo>
                    <a:pt x="9954616" y="6653213"/>
                  </a:lnTo>
                  <a:lnTo>
                    <a:pt x="0" y="6653213"/>
                  </a:lnTo>
                  <a:close/>
                </a:path>
              </a:pathLst>
            </a:custGeom>
            <a:solidFill>
              <a:srgbClr val="000000">
                <a:alpha val="0"/>
              </a:srgbClr>
            </a:solidFill>
          </p:spPr>
        </p:sp>
        <p:sp>
          <p:nvSpPr>
            <p:cNvPr name="TextBox 10" id="10"/>
            <p:cNvSpPr txBox="true"/>
            <p:nvPr/>
          </p:nvSpPr>
          <p:spPr>
            <a:xfrm>
              <a:off x="0" y="-85725"/>
              <a:ext cx="9954617" cy="67389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The dataset for this project was collected from individuals through health surveys and medical records, containing </a:t>
              </a:r>
              <a:r>
                <a:rPr lang="en-US" sz="2187" b="true">
                  <a:solidFill>
                    <a:srgbClr val="DCD7E5"/>
                  </a:solidFill>
                  <a:latin typeface="Heebo Bold"/>
                  <a:ea typeface="Heebo Bold"/>
                  <a:cs typeface="Heebo Bold"/>
                  <a:sym typeface="Heebo Bold"/>
                </a:rPr>
                <a:t>374 rows</a:t>
              </a:r>
              <a:r>
                <a:rPr lang="en-US" sz="2187">
                  <a:solidFill>
                    <a:srgbClr val="DCD7E5"/>
                  </a:solidFill>
                  <a:latin typeface="Heebo Light"/>
                  <a:ea typeface="Heebo Light"/>
                  <a:cs typeface="Heebo Light"/>
                  <a:sym typeface="Heebo Light"/>
                </a:rPr>
                <a:t> and </a:t>
              </a:r>
              <a:r>
                <a:rPr lang="en-US" sz="2187" b="true">
                  <a:solidFill>
                    <a:srgbClr val="DCD7E5"/>
                  </a:solidFill>
                  <a:latin typeface="Heebo Bold"/>
                  <a:ea typeface="Heebo Bold"/>
                  <a:cs typeface="Heebo Bold"/>
                  <a:sym typeface="Heebo Bold"/>
                </a:rPr>
                <a:t>12 columns</a:t>
              </a:r>
              <a:r>
                <a:rPr lang="en-US" sz="2187">
                  <a:solidFill>
                    <a:srgbClr val="DCD7E5"/>
                  </a:solidFill>
                  <a:latin typeface="Heebo Light"/>
                  <a:ea typeface="Heebo Light"/>
                  <a:cs typeface="Heebo Light"/>
                  <a:sym typeface="Heebo Light"/>
                </a:rPr>
                <a:t>. It includes demographic information such as </a:t>
              </a:r>
              <a:r>
                <a:rPr lang="en-US" sz="2187" b="true">
                  <a:solidFill>
                    <a:srgbClr val="DCD7E5"/>
                  </a:solidFill>
                  <a:latin typeface="Heebo Bold"/>
                  <a:ea typeface="Heebo Bold"/>
                  <a:cs typeface="Heebo Bold"/>
                  <a:sym typeface="Heebo Bold"/>
                </a:rPr>
                <a:t>Age</a:t>
              </a:r>
              <a:r>
                <a:rPr lang="en-US" sz="2187">
                  <a:solidFill>
                    <a:srgbClr val="DCD7E5"/>
                  </a:solidFill>
                  <a:latin typeface="Heebo Light"/>
                  <a:ea typeface="Heebo Light"/>
                  <a:cs typeface="Heebo Light"/>
                  <a:sym typeface="Heebo Light"/>
                </a:rPr>
                <a:t>, </a:t>
              </a:r>
              <a:r>
                <a:rPr lang="en-US" sz="2187" b="true">
                  <a:solidFill>
                    <a:srgbClr val="DCD7E5"/>
                  </a:solidFill>
                  <a:latin typeface="Heebo Bold"/>
                  <a:ea typeface="Heebo Bold"/>
                  <a:cs typeface="Heebo Bold"/>
                  <a:sym typeface="Heebo Bold"/>
                </a:rPr>
                <a:t>Gender</a:t>
              </a:r>
              <a:r>
                <a:rPr lang="en-US" sz="2187">
                  <a:solidFill>
                    <a:srgbClr val="DCD7E5"/>
                  </a:solidFill>
                  <a:latin typeface="Heebo Light"/>
                  <a:ea typeface="Heebo Light"/>
                  <a:cs typeface="Heebo Light"/>
                  <a:sym typeface="Heebo Light"/>
                </a:rPr>
                <a:t>, and </a:t>
              </a:r>
              <a:r>
                <a:rPr lang="en-US" sz="2187" b="true">
                  <a:solidFill>
                    <a:srgbClr val="DCD7E5"/>
                  </a:solidFill>
                  <a:latin typeface="Heebo Bold"/>
                  <a:ea typeface="Heebo Bold"/>
                  <a:cs typeface="Heebo Bold"/>
                  <a:sym typeface="Heebo Bold"/>
                </a:rPr>
                <a:t>Occupation</a:t>
              </a:r>
              <a:r>
                <a:rPr lang="en-US" sz="2187">
                  <a:solidFill>
                    <a:srgbClr val="DCD7E5"/>
                  </a:solidFill>
                  <a:latin typeface="Heebo Light"/>
                  <a:ea typeface="Heebo Light"/>
                  <a:cs typeface="Heebo Light"/>
                  <a:sym typeface="Heebo Light"/>
                </a:rPr>
                <a:t>, along with lifestyle habits like </a:t>
              </a:r>
              <a:r>
                <a:rPr lang="en-US" sz="2187" b="true">
                  <a:solidFill>
                    <a:srgbClr val="DCD7E5"/>
                  </a:solidFill>
                  <a:latin typeface="Heebo Bold"/>
                  <a:ea typeface="Heebo Bold"/>
                  <a:cs typeface="Heebo Bold"/>
                  <a:sym typeface="Heebo Bold"/>
                </a:rPr>
                <a:t>Stress Level</a:t>
              </a:r>
              <a:r>
                <a:rPr lang="en-US" sz="2187">
                  <a:solidFill>
                    <a:srgbClr val="DCD7E5"/>
                  </a:solidFill>
                  <a:latin typeface="Heebo Light"/>
                  <a:ea typeface="Heebo Light"/>
                  <a:cs typeface="Heebo Light"/>
                  <a:sym typeface="Heebo Light"/>
                </a:rPr>
                <a:t>, </a:t>
              </a:r>
              <a:r>
                <a:rPr lang="en-US" sz="2187" b="true">
                  <a:solidFill>
                    <a:srgbClr val="DCD7E5"/>
                  </a:solidFill>
                  <a:latin typeface="Heebo Bold"/>
                  <a:ea typeface="Heebo Bold"/>
                  <a:cs typeface="Heebo Bold"/>
                  <a:sym typeface="Heebo Bold"/>
                </a:rPr>
                <a:t>Physical Activity</a:t>
              </a:r>
              <a:r>
                <a:rPr lang="en-US" sz="2187">
                  <a:solidFill>
                    <a:srgbClr val="DCD7E5"/>
                  </a:solidFill>
                  <a:latin typeface="Heebo Light"/>
                  <a:ea typeface="Heebo Light"/>
                  <a:cs typeface="Heebo Light"/>
                  <a:sym typeface="Heebo Light"/>
                </a:rPr>
                <a:t>, and </a:t>
              </a:r>
              <a:r>
                <a:rPr lang="en-US" sz="2187" b="true">
                  <a:solidFill>
                    <a:srgbClr val="DCD7E5"/>
                  </a:solidFill>
                  <a:latin typeface="Heebo Bold"/>
                  <a:ea typeface="Heebo Bold"/>
                  <a:cs typeface="Heebo Bold"/>
                  <a:sym typeface="Heebo Bold"/>
                </a:rPr>
                <a:t>Smoking Status</a:t>
              </a:r>
              <a:r>
                <a:rPr lang="en-US" sz="2187">
                  <a:solidFill>
                    <a:srgbClr val="DCD7E5"/>
                  </a:solidFill>
                  <a:latin typeface="Heebo Light"/>
                  <a:ea typeface="Heebo Light"/>
                  <a:cs typeface="Heebo Light"/>
                  <a:sym typeface="Heebo Light"/>
                </a:rPr>
                <a:t>. Additionally, health indicators such as </a:t>
              </a:r>
              <a:r>
                <a:rPr lang="en-US" sz="2187" b="true">
                  <a:solidFill>
                    <a:srgbClr val="DCD7E5"/>
                  </a:solidFill>
                  <a:latin typeface="Heebo Bold"/>
                  <a:ea typeface="Heebo Bold"/>
                  <a:cs typeface="Heebo Bold"/>
                  <a:sym typeface="Heebo Bold"/>
                </a:rPr>
                <a:t>BMI Category</a:t>
              </a:r>
              <a:r>
                <a:rPr lang="en-US" sz="2187">
                  <a:solidFill>
                    <a:srgbClr val="DCD7E5"/>
                  </a:solidFill>
                  <a:latin typeface="Heebo Light"/>
                  <a:ea typeface="Heebo Light"/>
                  <a:cs typeface="Heebo Light"/>
                  <a:sym typeface="Heebo Light"/>
                </a:rPr>
                <a:t>, </a:t>
              </a:r>
              <a:r>
                <a:rPr lang="en-US" sz="2187" b="true">
                  <a:solidFill>
                    <a:srgbClr val="DCD7E5"/>
                  </a:solidFill>
                  <a:latin typeface="Heebo Bold"/>
                  <a:ea typeface="Heebo Bold"/>
                  <a:cs typeface="Heebo Bold"/>
                  <a:sym typeface="Heebo Bold"/>
                </a:rPr>
                <a:t>Heart Rate</a:t>
              </a:r>
              <a:r>
                <a:rPr lang="en-US" sz="2187">
                  <a:solidFill>
                    <a:srgbClr val="DCD7E5"/>
                  </a:solidFill>
                  <a:latin typeface="Heebo Light"/>
                  <a:ea typeface="Heebo Light"/>
                  <a:cs typeface="Heebo Light"/>
                  <a:sym typeface="Heebo Light"/>
                </a:rPr>
                <a:t>, and </a:t>
              </a:r>
              <a:r>
                <a:rPr lang="en-US" sz="2187" b="true">
                  <a:solidFill>
                    <a:srgbClr val="DCD7E5"/>
                  </a:solidFill>
                  <a:latin typeface="Heebo Bold"/>
                  <a:ea typeface="Heebo Bold"/>
                  <a:cs typeface="Heebo Bold"/>
                  <a:sym typeface="Heebo Bold"/>
                </a:rPr>
                <a:t>Blood Pressure</a:t>
              </a:r>
              <a:r>
                <a:rPr lang="en-US" sz="2187">
                  <a:solidFill>
                    <a:srgbClr val="DCD7E5"/>
                  </a:solidFill>
                  <a:latin typeface="Heebo Light"/>
                  <a:ea typeface="Heebo Light"/>
                  <a:cs typeface="Heebo Light"/>
                  <a:sym typeface="Heebo Light"/>
                </a:rPr>
                <a:t> are included, along with sleep-related attributes like </a:t>
              </a:r>
              <a:r>
                <a:rPr lang="en-US" sz="2187" b="true">
                  <a:solidFill>
                    <a:srgbClr val="DCD7E5"/>
                  </a:solidFill>
                  <a:latin typeface="Heebo Bold"/>
                  <a:ea typeface="Heebo Bold"/>
                  <a:cs typeface="Heebo Bold"/>
                  <a:sym typeface="Heebo Bold"/>
                </a:rPr>
                <a:t>Sleep Duration</a:t>
              </a:r>
              <a:r>
                <a:rPr lang="en-US" sz="2187">
                  <a:solidFill>
                    <a:srgbClr val="DCD7E5"/>
                  </a:solidFill>
                  <a:latin typeface="Heebo Light"/>
                  <a:ea typeface="Heebo Light"/>
                  <a:cs typeface="Heebo Light"/>
                  <a:sym typeface="Heebo Light"/>
                </a:rPr>
                <a:t>, </a:t>
              </a:r>
              <a:r>
                <a:rPr lang="en-US" sz="2187" b="true">
                  <a:solidFill>
                    <a:srgbClr val="DCD7E5"/>
                  </a:solidFill>
                  <a:latin typeface="Heebo Bold"/>
                  <a:ea typeface="Heebo Bold"/>
                  <a:cs typeface="Heebo Bold"/>
                  <a:sym typeface="Heebo Bold"/>
                </a:rPr>
                <a:t>Sleep Quality</a:t>
              </a:r>
              <a:r>
                <a:rPr lang="en-US" sz="2187">
                  <a:solidFill>
                    <a:srgbClr val="DCD7E5"/>
                  </a:solidFill>
                  <a:latin typeface="Heebo Light"/>
                  <a:ea typeface="Heebo Light"/>
                  <a:cs typeface="Heebo Light"/>
                  <a:sym typeface="Heebo Light"/>
                </a:rPr>
                <a:t>, and the target column </a:t>
              </a:r>
              <a:r>
                <a:rPr lang="en-US" sz="2187" b="true">
                  <a:solidFill>
                    <a:srgbClr val="DCD7E5"/>
                  </a:solidFill>
                  <a:latin typeface="Heebo Bold"/>
                  <a:ea typeface="Heebo Bold"/>
                  <a:cs typeface="Heebo Bold"/>
                  <a:sym typeface="Heebo Bold"/>
                </a:rPr>
                <a:t>Sleep Disorder</a:t>
              </a:r>
              <a:r>
                <a:rPr lang="en-US" sz="2187">
                  <a:solidFill>
                    <a:srgbClr val="DCD7E5"/>
                  </a:solidFill>
                  <a:latin typeface="Heebo Light"/>
                  <a:ea typeface="Heebo Light"/>
                  <a:cs typeface="Heebo Light"/>
                  <a:sym typeface="Heebo Light"/>
                </a:rPr>
                <a:t>. This comprehensive dataset serves as the foundation for building the sleep disorder prediction model.</a:t>
              </a:r>
            </a:p>
          </p:txBody>
        </p:sp>
      </p:grpSp>
      <p:sp>
        <p:nvSpPr>
          <p:cNvPr name="Freeform 11" id="11" descr="preencoded.png"/>
          <p:cNvSpPr/>
          <p:nvPr/>
        </p:nvSpPr>
        <p:spPr>
          <a:xfrm flipH="false" flipV="false" rot="0">
            <a:off x="9159479" y="2443906"/>
            <a:ext cx="8145661" cy="5399038"/>
          </a:xfrm>
          <a:custGeom>
            <a:avLst/>
            <a:gdLst/>
            <a:ahLst/>
            <a:cxnLst/>
            <a:rect r="r" b="b" t="t" l="l"/>
            <a:pathLst>
              <a:path h="5399038" w="8145661">
                <a:moveTo>
                  <a:pt x="0" y="0"/>
                </a:moveTo>
                <a:lnTo>
                  <a:pt x="8145661" y="0"/>
                </a:lnTo>
                <a:lnTo>
                  <a:pt x="8145661" y="5399038"/>
                </a:lnTo>
                <a:lnTo>
                  <a:pt x="0" y="5399038"/>
                </a:lnTo>
                <a:lnTo>
                  <a:pt x="0" y="0"/>
                </a:lnTo>
                <a:close/>
              </a:path>
            </a:pathLst>
          </a:custGeom>
          <a:blipFill>
            <a:blip r:embed="rId4"/>
            <a:stretch>
              <a:fillRect l="0" t="-26" r="0" b="-2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683966"/>
            <a:ext cx="9445526" cy="1987002"/>
            <a:chOff x="0" y="0"/>
            <a:chExt cx="12594035" cy="2649336"/>
          </a:xfrm>
        </p:grpSpPr>
        <p:sp>
          <p:nvSpPr>
            <p:cNvPr name="Freeform 7" id="7"/>
            <p:cNvSpPr/>
            <p:nvPr/>
          </p:nvSpPr>
          <p:spPr>
            <a:xfrm flipH="false" flipV="false" rot="0">
              <a:off x="0" y="0"/>
              <a:ext cx="12594035" cy="2649336"/>
            </a:xfrm>
            <a:custGeom>
              <a:avLst/>
              <a:gdLst/>
              <a:ahLst/>
              <a:cxnLst/>
              <a:rect r="r" b="b" t="t" l="l"/>
              <a:pathLst>
                <a:path h="2649336" w="12594035">
                  <a:moveTo>
                    <a:pt x="0" y="0"/>
                  </a:moveTo>
                  <a:lnTo>
                    <a:pt x="12594035" y="0"/>
                  </a:lnTo>
                  <a:lnTo>
                    <a:pt x="12594035" y="2649336"/>
                  </a:lnTo>
                  <a:lnTo>
                    <a:pt x="0" y="2649336"/>
                  </a:lnTo>
                  <a:close/>
                </a:path>
              </a:pathLst>
            </a:custGeom>
            <a:solidFill>
              <a:srgbClr val="000000">
                <a:alpha val="0"/>
              </a:srgbClr>
            </a:solidFill>
          </p:spPr>
        </p:sp>
        <p:sp>
          <p:nvSpPr>
            <p:cNvPr name="TextBox 8" id="8"/>
            <p:cNvSpPr txBox="true"/>
            <p:nvPr/>
          </p:nvSpPr>
          <p:spPr>
            <a:xfrm>
              <a:off x="0" y="-38100"/>
              <a:ext cx="12594035" cy="2687436"/>
            </a:xfrm>
            <a:prstGeom prst="rect">
              <a:avLst/>
            </a:prstGeom>
          </p:spPr>
          <p:txBody>
            <a:bodyPr anchor="t" rtlCol="false" tIns="0" lIns="0" bIns="0" rIns="0"/>
            <a:lstStyle/>
            <a:p>
              <a:pPr algn="l">
                <a:lnSpc>
                  <a:spcPts val="6937"/>
                </a:lnSpc>
              </a:pPr>
              <a:r>
                <a:rPr lang="en-US" sz="5562" b="true">
                  <a:solidFill>
                    <a:srgbClr val="F2F0F4"/>
                  </a:solidFill>
                  <a:latin typeface="Montserrat Bold"/>
                  <a:ea typeface="Montserrat Bold"/>
                  <a:cs typeface="Montserrat Bold"/>
                  <a:sym typeface="Montserrat Bold"/>
                </a:rPr>
                <a:t>2.</a:t>
              </a:r>
              <a:r>
                <a:rPr lang="en-US" sz="5562" b="true">
                  <a:solidFill>
                    <a:srgbClr val="F2F0F4"/>
                  </a:solidFill>
                  <a:latin typeface="Montserrat Bold"/>
                  <a:ea typeface="Montserrat Bold"/>
                  <a:cs typeface="Montserrat Bold"/>
                  <a:sym typeface="Montserrat Bold"/>
                </a:rPr>
                <a:t>Exploratory Data Analysis (EDA)</a:t>
              </a:r>
            </a:p>
          </p:txBody>
        </p:sp>
      </p:grpSp>
      <p:grpSp>
        <p:nvGrpSpPr>
          <p:cNvPr name="Group 9" id="9"/>
          <p:cNvGrpSpPr/>
          <p:nvPr/>
        </p:nvGrpSpPr>
        <p:grpSpPr>
          <a:xfrm rot="0">
            <a:off x="7850237" y="4881116"/>
            <a:ext cx="9445526" cy="2721769"/>
            <a:chOff x="0" y="0"/>
            <a:chExt cx="12594035" cy="3629025"/>
          </a:xfrm>
        </p:grpSpPr>
        <p:sp>
          <p:nvSpPr>
            <p:cNvPr name="Freeform 10" id="10"/>
            <p:cNvSpPr/>
            <p:nvPr/>
          </p:nvSpPr>
          <p:spPr>
            <a:xfrm flipH="false" flipV="false" rot="0">
              <a:off x="0" y="0"/>
              <a:ext cx="12594035" cy="3629025"/>
            </a:xfrm>
            <a:custGeom>
              <a:avLst/>
              <a:gdLst/>
              <a:ahLst/>
              <a:cxnLst/>
              <a:rect r="r" b="b" t="t" l="l"/>
              <a:pathLst>
                <a:path h="3629025" w="12594035">
                  <a:moveTo>
                    <a:pt x="0" y="0"/>
                  </a:moveTo>
                  <a:lnTo>
                    <a:pt x="12594035" y="0"/>
                  </a:lnTo>
                  <a:lnTo>
                    <a:pt x="12594035" y="3629025"/>
                  </a:lnTo>
                  <a:lnTo>
                    <a:pt x="0" y="3629025"/>
                  </a:lnTo>
                  <a:close/>
                </a:path>
              </a:pathLst>
            </a:custGeom>
            <a:solidFill>
              <a:srgbClr val="000000">
                <a:alpha val="0"/>
              </a:srgbClr>
            </a:solidFill>
          </p:spPr>
        </p:sp>
        <p:sp>
          <p:nvSpPr>
            <p:cNvPr name="TextBox 11" id="11"/>
            <p:cNvSpPr txBox="true"/>
            <p:nvPr/>
          </p:nvSpPr>
          <p:spPr>
            <a:xfrm>
              <a:off x="0" y="-85725"/>
              <a:ext cx="12594035" cy="3714750"/>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EDA was conducted to understand the dataset's structure, distribution, and relationships between features. It involved analyzing demographic, lifestyle, and health-related attributes through statistical summaries and visualizations. Insights were gained into sleep patterns, stress levels, and their impact on sleep disorders, helping identify key features for model development.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49435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1461641"/>
            <a:ext cx="7805886" cy="566886"/>
            <a:chOff x="0" y="0"/>
            <a:chExt cx="10407848" cy="755848"/>
          </a:xfrm>
        </p:grpSpPr>
        <p:sp>
          <p:nvSpPr>
            <p:cNvPr name="Freeform 6" id="6"/>
            <p:cNvSpPr/>
            <p:nvPr/>
          </p:nvSpPr>
          <p:spPr>
            <a:xfrm flipH="false" flipV="false" rot="0">
              <a:off x="0" y="0"/>
              <a:ext cx="10407848" cy="755848"/>
            </a:xfrm>
            <a:custGeom>
              <a:avLst/>
              <a:gdLst/>
              <a:ahLst/>
              <a:cxnLst/>
              <a:rect r="r" b="b" t="t" l="l"/>
              <a:pathLst>
                <a:path h="755848" w="10407848">
                  <a:moveTo>
                    <a:pt x="0" y="0"/>
                  </a:moveTo>
                  <a:lnTo>
                    <a:pt x="10407848" y="0"/>
                  </a:lnTo>
                  <a:lnTo>
                    <a:pt x="10407848" y="755848"/>
                  </a:lnTo>
                  <a:lnTo>
                    <a:pt x="0" y="755848"/>
                  </a:lnTo>
                  <a:close/>
                </a:path>
              </a:pathLst>
            </a:custGeom>
            <a:solidFill>
              <a:srgbClr val="000000">
                <a:alpha val="0"/>
              </a:srgbClr>
            </a:solidFill>
          </p:spPr>
        </p:sp>
        <p:sp>
          <p:nvSpPr>
            <p:cNvPr name="TextBox 7" id="7"/>
            <p:cNvSpPr txBox="true"/>
            <p:nvPr/>
          </p:nvSpPr>
          <p:spPr>
            <a:xfrm>
              <a:off x="0" y="-114300"/>
              <a:ext cx="10407848" cy="870148"/>
            </a:xfrm>
            <a:prstGeom prst="rect">
              <a:avLst/>
            </a:prstGeom>
          </p:spPr>
          <p:txBody>
            <a:bodyPr anchor="t" rtlCol="false" tIns="0" lIns="0" bIns="0" rIns="0"/>
            <a:lstStyle/>
            <a:p>
              <a:pPr algn="l">
                <a:lnSpc>
                  <a:spcPts val="4437"/>
                </a:lnSpc>
              </a:pPr>
              <a:r>
                <a:rPr lang="en-US" sz="2750" b="true">
                  <a:solidFill>
                    <a:srgbClr val="DCD7E5"/>
                  </a:solidFill>
                  <a:latin typeface="Heebo Bold"/>
                  <a:ea typeface="Heebo Bold"/>
                  <a:cs typeface="Heebo Bold"/>
                  <a:sym typeface="Heebo Bold"/>
                </a:rPr>
                <a:t>Histogram Of Numeric Feature:</a:t>
              </a:r>
            </a:p>
          </p:txBody>
        </p:sp>
      </p:grpSp>
      <p:grpSp>
        <p:nvGrpSpPr>
          <p:cNvPr name="Group 8" id="8"/>
          <p:cNvGrpSpPr/>
          <p:nvPr/>
        </p:nvGrpSpPr>
        <p:grpSpPr>
          <a:xfrm rot="0">
            <a:off x="992238" y="2283619"/>
            <a:ext cx="8023400" cy="906512"/>
            <a:chOff x="0" y="0"/>
            <a:chExt cx="10697867" cy="1208683"/>
          </a:xfrm>
        </p:grpSpPr>
        <p:sp>
          <p:nvSpPr>
            <p:cNvPr name="Freeform 9" id="9"/>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10" id="10"/>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person_id</a:t>
              </a:r>
              <a:r>
                <a:rPr lang="en-US" sz="2187">
                  <a:solidFill>
                    <a:srgbClr val="DCD7E5"/>
                  </a:solidFill>
                  <a:latin typeface="Heebo Light"/>
                  <a:ea typeface="Heebo Light"/>
                  <a:cs typeface="Heebo Light"/>
                  <a:sym typeface="Heebo Light"/>
                </a:rPr>
                <a:t>: Unique identifier for individuals (not relevant for model building).</a:t>
              </a:r>
            </a:p>
          </p:txBody>
        </p:sp>
      </p:grpSp>
      <p:grpSp>
        <p:nvGrpSpPr>
          <p:cNvPr name="Group 11" id="11"/>
          <p:cNvGrpSpPr/>
          <p:nvPr/>
        </p:nvGrpSpPr>
        <p:grpSpPr>
          <a:xfrm rot="0">
            <a:off x="992238" y="3108424"/>
            <a:ext cx="8023400" cy="906512"/>
            <a:chOff x="0" y="0"/>
            <a:chExt cx="10697867" cy="1208683"/>
          </a:xfrm>
        </p:grpSpPr>
        <p:sp>
          <p:nvSpPr>
            <p:cNvPr name="Freeform 12" id="12"/>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13" id="13"/>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age</a:t>
              </a:r>
              <a:r>
                <a:rPr lang="en-US" sz="2187">
                  <a:solidFill>
                    <a:srgbClr val="DCD7E5"/>
                  </a:solidFill>
                  <a:latin typeface="Heebo Light"/>
                  <a:ea typeface="Heebo Light"/>
                  <a:cs typeface="Heebo Light"/>
                  <a:sym typeface="Heebo Light"/>
                </a:rPr>
                <a:t>: Distribution of participants' ages, showing the majority fall between 30-50 years.</a:t>
              </a:r>
            </a:p>
          </p:txBody>
        </p:sp>
      </p:grpSp>
      <p:grpSp>
        <p:nvGrpSpPr>
          <p:cNvPr name="Group 14" id="14"/>
          <p:cNvGrpSpPr/>
          <p:nvPr/>
        </p:nvGrpSpPr>
        <p:grpSpPr>
          <a:xfrm rot="0">
            <a:off x="992238" y="3933230"/>
            <a:ext cx="12172496" cy="906591"/>
            <a:chOff x="0" y="0"/>
            <a:chExt cx="10407848" cy="775163"/>
          </a:xfrm>
        </p:grpSpPr>
        <p:sp>
          <p:nvSpPr>
            <p:cNvPr name="Freeform 15" id="15"/>
            <p:cNvSpPr/>
            <p:nvPr/>
          </p:nvSpPr>
          <p:spPr>
            <a:xfrm flipH="false" flipV="false" rot="0">
              <a:off x="0" y="0"/>
              <a:ext cx="10407848" cy="775163"/>
            </a:xfrm>
            <a:custGeom>
              <a:avLst/>
              <a:gdLst/>
              <a:ahLst/>
              <a:cxnLst/>
              <a:rect r="r" b="b" t="t" l="l"/>
              <a:pathLst>
                <a:path h="775163" w="10407848">
                  <a:moveTo>
                    <a:pt x="0" y="0"/>
                  </a:moveTo>
                  <a:lnTo>
                    <a:pt x="10407848" y="0"/>
                  </a:lnTo>
                  <a:lnTo>
                    <a:pt x="10407848" y="775163"/>
                  </a:lnTo>
                  <a:lnTo>
                    <a:pt x="0" y="775163"/>
                  </a:lnTo>
                  <a:close/>
                </a:path>
              </a:pathLst>
            </a:custGeom>
            <a:solidFill>
              <a:srgbClr val="000000">
                <a:alpha val="0"/>
              </a:srgbClr>
            </a:solidFill>
          </p:spPr>
        </p:sp>
        <p:sp>
          <p:nvSpPr>
            <p:cNvPr name="TextBox 16" id="16"/>
            <p:cNvSpPr txBox="true"/>
            <p:nvPr/>
          </p:nvSpPr>
          <p:spPr>
            <a:xfrm>
              <a:off x="0" y="-85725"/>
              <a:ext cx="10407848" cy="860888"/>
            </a:xfrm>
            <a:prstGeom prst="rect">
              <a:avLst/>
            </a:prstGeom>
          </p:spPr>
          <p:txBody>
            <a:bodyPr anchor="t" rtlCol="false" tIns="0" lIns="0" bIns="0" rIns="0"/>
            <a:lstStyle/>
            <a:p>
              <a:pPr algn="l" marL="329764" indent="-164882" lvl="1">
                <a:lnSpc>
                  <a:spcPts val="3561"/>
                </a:lnSpc>
                <a:buFont typeface="Arial"/>
                <a:buChar char="•"/>
              </a:pPr>
              <a:r>
                <a:rPr lang="en-US" b="true" sz="2187">
                  <a:solidFill>
                    <a:srgbClr val="DCD7E5"/>
                  </a:solidFill>
                  <a:latin typeface="Heebo Bold"/>
                  <a:ea typeface="Heebo Bold"/>
                  <a:cs typeface="Heebo Bold"/>
                  <a:sym typeface="Heebo Bold"/>
                </a:rPr>
                <a:t>sleep_duration</a:t>
              </a:r>
              <a:r>
                <a:rPr lang="en-US" sz="2187">
                  <a:solidFill>
                    <a:srgbClr val="DCD7E5"/>
                  </a:solidFill>
                  <a:latin typeface="Heebo Light"/>
                  <a:ea typeface="Heebo Light"/>
                  <a:cs typeface="Heebo Light"/>
                  <a:sym typeface="Heebo Light"/>
                </a:rPr>
                <a:t>: Most individuals have sleep durations between </a:t>
              </a:r>
            </a:p>
            <a:p>
              <a:pPr algn="l">
                <a:lnSpc>
                  <a:spcPts val="3562"/>
                </a:lnSpc>
              </a:pPr>
              <a:r>
                <a:rPr lang="en-US" sz="2187">
                  <a:solidFill>
                    <a:srgbClr val="DCD7E5"/>
                  </a:solidFill>
                  <a:latin typeface="Heebo Light"/>
                  <a:ea typeface="Heebo Light"/>
                  <a:cs typeface="Heebo Light"/>
                  <a:sym typeface="Heebo Light"/>
                </a:rPr>
                <a:t>     </a:t>
              </a:r>
              <a:r>
                <a:rPr lang="en-US" sz="2187">
                  <a:solidFill>
                    <a:srgbClr val="DCD7E5"/>
                  </a:solidFill>
                  <a:latin typeface="Heebo Light"/>
                  <a:ea typeface="Heebo Light"/>
                  <a:cs typeface="Heebo Light"/>
                  <a:sym typeface="Heebo Light"/>
                </a:rPr>
                <a:t>6-8 hours.</a:t>
              </a:r>
            </a:p>
          </p:txBody>
        </p:sp>
      </p:grpSp>
      <p:grpSp>
        <p:nvGrpSpPr>
          <p:cNvPr name="Group 17" id="17"/>
          <p:cNvGrpSpPr/>
          <p:nvPr/>
        </p:nvGrpSpPr>
        <p:grpSpPr>
          <a:xfrm rot="0">
            <a:off x="992238" y="4889543"/>
            <a:ext cx="8023400" cy="906512"/>
            <a:chOff x="0" y="0"/>
            <a:chExt cx="10697867" cy="1208683"/>
          </a:xfrm>
        </p:grpSpPr>
        <p:sp>
          <p:nvSpPr>
            <p:cNvPr name="Freeform 18" id="18"/>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19" id="19"/>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stress_level</a:t>
              </a:r>
              <a:r>
                <a:rPr lang="en-US" sz="2187">
                  <a:solidFill>
                    <a:srgbClr val="DCD7E5"/>
                  </a:solidFill>
                  <a:latin typeface="Heebo Light"/>
                  <a:ea typeface="Heebo Light"/>
                  <a:cs typeface="Heebo Light"/>
                  <a:sym typeface="Heebo Light"/>
                </a:rPr>
                <a:t>: Varies across individuals, with more participants having moderate to high stress levels.</a:t>
              </a:r>
            </a:p>
          </p:txBody>
        </p:sp>
      </p:grpSp>
      <p:grpSp>
        <p:nvGrpSpPr>
          <p:cNvPr name="Group 20" id="20"/>
          <p:cNvGrpSpPr/>
          <p:nvPr/>
        </p:nvGrpSpPr>
        <p:grpSpPr>
          <a:xfrm rot="0">
            <a:off x="992238" y="5714348"/>
            <a:ext cx="8023400" cy="906512"/>
            <a:chOff x="0" y="0"/>
            <a:chExt cx="10697867" cy="1208683"/>
          </a:xfrm>
        </p:grpSpPr>
        <p:sp>
          <p:nvSpPr>
            <p:cNvPr name="Freeform 21" id="21"/>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22" id="22"/>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quality_of_sleep</a:t>
              </a:r>
              <a:r>
                <a:rPr lang="en-US" sz="2187">
                  <a:solidFill>
                    <a:srgbClr val="DCD7E5"/>
                  </a:solidFill>
                  <a:latin typeface="Heebo Light"/>
                  <a:ea typeface="Heebo Light"/>
                  <a:cs typeface="Heebo Light"/>
                  <a:sym typeface="Heebo Light"/>
                </a:rPr>
                <a:t>: Most participants reported sleep quality between 6 and 9.</a:t>
              </a:r>
            </a:p>
          </p:txBody>
        </p:sp>
      </p:grpSp>
      <p:grpSp>
        <p:nvGrpSpPr>
          <p:cNvPr name="Group 23" id="23"/>
          <p:cNvGrpSpPr/>
          <p:nvPr/>
        </p:nvGrpSpPr>
        <p:grpSpPr>
          <a:xfrm rot="0">
            <a:off x="992238" y="6539154"/>
            <a:ext cx="8023400" cy="906512"/>
            <a:chOff x="0" y="0"/>
            <a:chExt cx="10697867" cy="1208683"/>
          </a:xfrm>
        </p:grpSpPr>
        <p:sp>
          <p:nvSpPr>
            <p:cNvPr name="Freeform 24" id="24"/>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25" id="25"/>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physical_activity_level</a:t>
              </a:r>
              <a:r>
                <a:rPr lang="en-US" sz="2187">
                  <a:solidFill>
                    <a:srgbClr val="DCD7E5"/>
                  </a:solidFill>
                  <a:latin typeface="Heebo Light"/>
                  <a:ea typeface="Heebo Light"/>
                  <a:cs typeface="Heebo Light"/>
                  <a:sym typeface="Heebo Light"/>
                </a:rPr>
                <a:t>: Displays varying levels of physical activity across participants.</a:t>
              </a:r>
            </a:p>
          </p:txBody>
        </p:sp>
      </p:grpSp>
      <p:grpSp>
        <p:nvGrpSpPr>
          <p:cNvPr name="Group 26" id="26"/>
          <p:cNvGrpSpPr/>
          <p:nvPr/>
        </p:nvGrpSpPr>
        <p:grpSpPr>
          <a:xfrm rot="0">
            <a:off x="992238" y="7363959"/>
            <a:ext cx="7805886" cy="362842"/>
            <a:chOff x="0" y="0"/>
            <a:chExt cx="10407848" cy="483790"/>
          </a:xfrm>
        </p:grpSpPr>
        <p:sp>
          <p:nvSpPr>
            <p:cNvPr name="Freeform 27" id="27"/>
            <p:cNvSpPr/>
            <p:nvPr/>
          </p:nvSpPr>
          <p:spPr>
            <a:xfrm flipH="false" flipV="false" rot="0">
              <a:off x="0" y="0"/>
              <a:ext cx="10407848" cy="483790"/>
            </a:xfrm>
            <a:custGeom>
              <a:avLst/>
              <a:gdLst/>
              <a:ahLst/>
              <a:cxnLst/>
              <a:rect r="r" b="b" t="t" l="l"/>
              <a:pathLst>
                <a:path h="483790" w="10407848">
                  <a:moveTo>
                    <a:pt x="0" y="0"/>
                  </a:moveTo>
                  <a:lnTo>
                    <a:pt x="10407848" y="0"/>
                  </a:lnTo>
                  <a:lnTo>
                    <a:pt x="10407848" y="483790"/>
                  </a:lnTo>
                  <a:lnTo>
                    <a:pt x="0" y="483790"/>
                  </a:lnTo>
                  <a:close/>
                </a:path>
              </a:pathLst>
            </a:custGeom>
            <a:solidFill>
              <a:srgbClr val="000000">
                <a:alpha val="0"/>
              </a:srgbClr>
            </a:solidFill>
          </p:spPr>
        </p:sp>
        <p:sp>
          <p:nvSpPr>
            <p:cNvPr name="TextBox 28" id="28"/>
            <p:cNvSpPr txBox="true"/>
            <p:nvPr/>
          </p:nvSpPr>
          <p:spPr>
            <a:xfrm>
              <a:off x="0" y="-85725"/>
              <a:ext cx="10407848" cy="569515"/>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heart_rate</a:t>
              </a:r>
              <a:r>
                <a:rPr lang="en-US" sz="2187">
                  <a:solidFill>
                    <a:srgbClr val="DCD7E5"/>
                  </a:solidFill>
                  <a:latin typeface="Heebo Light"/>
                  <a:ea typeface="Heebo Light"/>
                  <a:cs typeface="Heebo Light"/>
                  <a:sym typeface="Heebo Light"/>
                </a:rPr>
                <a:t>: Majority have heart rates between 65-75 bpm.</a:t>
              </a:r>
            </a:p>
          </p:txBody>
        </p:sp>
      </p:grpSp>
      <p:grpSp>
        <p:nvGrpSpPr>
          <p:cNvPr name="Group 29" id="29"/>
          <p:cNvGrpSpPr/>
          <p:nvPr/>
        </p:nvGrpSpPr>
        <p:grpSpPr>
          <a:xfrm rot="0">
            <a:off x="992238" y="7825922"/>
            <a:ext cx="8023400" cy="906512"/>
            <a:chOff x="0" y="0"/>
            <a:chExt cx="10697867" cy="1208683"/>
          </a:xfrm>
        </p:grpSpPr>
        <p:sp>
          <p:nvSpPr>
            <p:cNvPr name="Freeform 30" id="30"/>
            <p:cNvSpPr/>
            <p:nvPr/>
          </p:nvSpPr>
          <p:spPr>
            <a:xfrm flipH="false" flipV="false" rot="0">
              <a:off x="0" y="0"/>
              <a:ext cx="10697867" cy="1208683"/>
            </a:xfrm>
            <a:custGeom>
              <a:avLst/>
              <a:gdLst/>
              <a:ahLst/>
              <a:cxnLst/>
              <a:rect r="r" b="b" t="t" l="l"/>
              <a:pathLst>
                <a:path h="1208683" w="10697867">
                  <a:moveTo>
                    <a:pt x="0" y="0"/>
                  </a:moveTo>
                  <a:lnTo>
                    <a:pt x="10697867" y="0"/>
                  </a:lnTo>
                  <a:lnTo>
                    <a:pt x="10697867" y="1208683"/>
                  </a:lnTo>
                  <a:lnTo>
                    <a:pt x="0" y="1208683"/>
                  </a:lnTo>
                  <a:close/>
                </a:path>
              </a:pathLst>
            </a:custGeom>
            <a:solidFill>
              <a:srgbClr val="000000">
                <a:alpha val="0"/>
              </a:srgbClr>
            </a:solidFill>
          </p:spPr>
        </p:sp>
        <p:sp>
          <p:nvSpPr>
            <p:cNvPr name="TextBox 31" id="31"/>
            <p:cNvSpPr txBox="true"/>
            <p:nvPr/>
          </p:nvSpPr>
          <p:spPr>
            <a:xfrm>
              <a:off x="0" y="-85725"/>
              <a:ext cx="10697867"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daily_steps</a:t>
              </a:r>
              <a:r>
                <a:rPr lang="en-US" sz="2187">
                  <a:solidFill>
                    <a:srgbClr val="DCD7E5"/>
                  </a:solidFill>
                  <a:latin typeface="Heebo Light"/>
                  <a:ea typeface="Heebo Light"/>
                  <a:cs typeface="Heebo Light"/>
                  <a:sym typeface="Heebo Light"/>
                </a:rPr>
                <a:t>: Shows how active participants are, with most taking between 4000-10000 steps daily.</a:t>
              </a:r>
            </a:p>
          </p:txBody>
        </p:sp>
      </p:grpSp>
      <p:grpSp>
        <p:nvGrpSpPr>
          <p:cNvPr name="Group 32" id="32"/>
          <p:cNvGrpSpPr/>
          <p:nvPr/>
        </p:nvGrpSpPr>
        <p:grpSpPr>
          <a:xfrm rot="0">
            <a:off x="992238" y="8650727"/>
            <a:ext cx="8873215" cy="412455"/>
            <a:chOff x="0" y="0"/>
            <a:chExt cx="10407848" cy="483790"/>
          </a:xfrm>
        </p:grpSpPr>
        <p:sp>
          <p:nvSpPr>
            <p:cNvPr name="Freeform 33" id="33"/>
            <p:cNvSpPr/>
            <p:nvPr/>
          </p:nvSpPr>
          <p:spPr>
            <a:xfrm flipH="false" flipV="false" rot="0">
              <a:off x="0" y="0"/>
              <a:ext cx="10407848" cy="483790"/>
            </a:xfrm>
            <a:custGeom>
              <a:avLst/>
              <a:gdLst/>
              <a:ahLst/>
              <a:cxnLst/>
              <a:rect r="r" b="b" t="t" l="l"/>
              <a:pathLst>
                <a:path h="483790" w="10407848">
                  <a:moveTo>
                    <a:pt x="0" y="0"/>
                  </a:moveTo>
                  <a:lnTo>
                    <a:pt x="10407848" y="0"/>
                  </a:lnTo>
                  <a:lnTo>
                    <a:pt x="10407848" y="483790"/>
                  </a:lnTo>
                  <a:lnTo>
                    <a:pt x="0" y="483790"/>
                  </a:lnTo>
                  <a:close/>
                </a:path>
              </a:pathLst>
            </a:custGeom>
            <a:solidFill>
              <a:srgbClr val="000000">
                <a:alpha val="0"/>
              </a:srgbClr>
            </a:solidFill>
          </p:spPr>
        </p:sp>
        <p:sp>
          <p:nvSpPr>
            <p:cNvPr name="TextBox 34" id="34"/>
            <p:cNvSpPr txBox="true"/>
            <p:nvPr/>
          </p:nvSpPr>
          <p:spPr>
            <a:xfrm>
              <a:off x="0" y="-85725"/>
              <a:ext cx="10407848" cy="569515"/>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systolic_bp</a:t>
              </a:r>
              <a:r>
                <a:rPr lang="en-US" sz="2187">
                  <a:solidFill>
                    <a:srgbClr val="DCD7E5"/>
                  </a:solidFill>
                  <a:latin typeface="Heebo Light"/>
                  <a:ea typeface="Heebo Light"/>
                  <a:cs typeface="Heebo Light"/>
                  <a:sym typeface="Heebo Light"/>
                </a:rPr>
                <a:t>: Blood pressure values range between 115-140 mmHg.</a:t>
              </a:r>
            </a:p>
          </p:txBody>
        </p:sp>
      </p:grpSp>
      <p:grpSp>
        <p:nvGrpSpPr>
          <p:cNvPr name="Group 35" id="35"/>
          <p:cNvGrpSpPr/>
          <p:nvPr/>
        </p:nvGrpSpPr>
        <p:grpSpPr>
          <a:xfrm rot="0">
            <a:off x="992237" y="9112689"/>
            <a:ext cx="8507164" cy="395440"/>
            <a:chOff x="0" y="0"/>
            <a:chExt cx="10407848" cy="483790"/>
          </a:xfrm>
        </p:grpSpPr>
        <p:sp>
          <p:nvSpPr>
            <p:cNvPr name="Freeform 36" id="36"/>
            <p:cNvSpPr/>
            <p:nvPr/>
          </p:nvSpPr>
          <p:spPr>
            <a:xfrm flipH="false" flipV="false" rot="0">
              <a:off x="0" y="0"/>
              <a:ext cx="10407848" cy="483790"/>
            </a:xfrm>
            <a:custGeom>
              <a:avLst/>
              <a:gdLst/>
              <a:ahLst/>
              <a:cxnLst/>
              <a:rect r="r" b="b" t="t" l="l"/>
              <a:pathLst>
                <a:path h="483790" w="10407848">
                  <a:moveTo>
                    <a:pt x="0" y="0"/>
                  </a:moveTo>
                  <a:lnTo>
                    <a:pt x="10407848" y="0"/>
                  </a:lnTo>
                  <a:lnTo>
                    <a:pt x="10407848" y="483790"/>
                  </a:lnTo>
                  <a:lnTo>
                    <a:pt x="0" y="483790"/>
                  </a:lnTo>
                  <a:close/>
                </a:path>
              </a:pathLst>
            </a:custGeom>
            <a:solidFill>
              <a:srgbClr val="000000">
                <a:alpha val="0"/>
              </a:srgbClr>
            </a:solidFill>
          </p:spPr>
        </p:sp>
        <p:sp>
          <p:nvSpPr>
            <p:cNvPr name="TextBox 37" id="37"/>
            <p:cNvSpPr txBox="true"/>
            <p:nvPr/>
          </p:nvSpPr>
          <p:spPr>
            <a:xfrm>
              <a:off x="0" y="-85725"/>
              <a:ext cx="10407848" cy="569515"/>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diastolic_bp</a:t>
              </a:r>
              <a:r>
                <a:rPr lang="en-US" sz="2187">
                  <a:solidFill>
                    <a:srgbClr val="DCD7E5"/>
                  </a:solidFill>
                  <a:latin typeface="Heebo Light"/>
                  <a:ea typeface="Heebo Light"/>
                  <a:cs typeface="Heebo Light"/>
                  <a:sym typeface="Heebo Light"/>
                </a:rPr>
                <a:t>: Blood pressure values range between 75-95 mmHg.</a:t>
              </a:r>
            </a:p>
          </p:txBody>
        </p:sp>
      </p:grpSp>
      <p:sp>
        <p:nvSpPr>
          <p:cNvPr name="Freeform 38" id="38" descr="preencoded.png"/>
          <p:cNvSpPr/>
          <p:nvPr/>
        </p:nvSpPr>
        <p:spPr>
          <a:xfrm flipH="false" flipV="false" rot="0">
            <a:off x="9499401" y="1790551"/>
            <a:ext cx="7805886" cy="6705600"/>
          </a:xfrm>
          <a:custGeom>
            <a:avLst/>
            <a:gdLst/>
            <a:ahLst/>
            <a:cxnLst/>
            <a:rect r="r" b="b" t="t" l="l"/>
            <a:pathLst>
              <a:path h="6705600" w="7805886">
                <a:moveTo>
                  <a:pt x="0" y="0"/>
                </a:moveTo>
                <a:lnTo>
                  <a:pt x="7805886" y="0"/>
                </a:lnTo>
                <a:lnTo>
                  <a:pt x="7805886" y="6705600"/>
                </a:lnTo>
                <a:lnTo>
                  <a:pt x="0" y="6705600"/>
                </a:lnTo>
                <a:lnTo>
                  <a:pt x="0" y="0"/>
                </a:lnTo>
                <a:close/>
              </a:path>
            </a:pathLst>
          </a:custGeom>
          <a:blipFill>
            <a:blip r:embed="rId4"/>
            <a:stretch>
              <a:fillRect l="-29" t="0" r="-29"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992238" y="2357586"/>
            <a:ext cx="7805886" cy="5571679"/>
          </a:xfrm>
          <a:custGeom>
            <a:avLst/>
            <a:gdLst/>
            <a:ahLst/>
            <a:cxnLst/>
            <a:rect r="r" b="b" t="t" l="l"/>
            <a:pathLst>
              <a:path h="5571679" w="7805886">
                <a:moveTo>
                  <a:pt x="0" y="0"/>
                </a:moveTo>
                <a:lnTo>
                  <a:pt x="7805886" y="0"/>
                </a:lnTo>
                <a:lnTo>
                  <a:pt x="7805886" y="5571679"/>
                </a:lnTo>
                <a:lnTo>
                  <a:pt x="0" y="5571679"/>
                </a:lnTo>
                <a:lnTo>
                  <a:pt x="0" y="0"/>
                </a:lnTo>
                <a:close/>
              </a:path>
            </a:pathLst>
          </a:custGeom>
          <a:blipFill>
            <a:blip r:embed="rId4"/>
            <a:stretch>
              <a:fillRect l="-25" t="0" r="-25" b="0"/>
            </a:stretch>
          </a:blipFill>
        </p:spPr>
      </p:sp>
      <p:grpSp>
        <p:nvGrpSpPr>
          <p:cNvPr name="Group 6" id="6"/>
          <p:cNvGrpSpPr/>
          <p:nvPr/>
        </p:nvGrpSpPr>
        <p:grpSpPr>
          <a:xfrm rot="0">
            <a:off x="9499401" y="2166789"/>
            <a:ext cx="7805886" cy="566886"/>
            <a:chOff x="0" y="0"/>
            <a:chExt cx="10407848" cy="755848"/>
          </a:xfrm>
        </p:grpSpPr>
        <p:sp>
          <p:nvSpPr>
            <p:cNvPr name="Freeform 7" id="7"/>
            <p:cNvSpPr/>
            <p:nvPr/>
          </p:nvSpPr>
          <p:spPr>
            <a:xfrm flipH="false" flipV="false" rot="0">
              <a:off x="0" y="0"/>
              <a:ext cx="10407848" cy="755848"/>
            </a:xfrm>
            <a:custGeom>
              <a:avLst/>
              <a:gdLst/>
              <a:ahLst/>
              <a:cxnLst/>
              <a:rect r="r" b="b" t="t" l="l"/>
              <a:pathLst>
                <a:path h="755848" w="10407848">
                  <a:moveTo>
                    <a:pt x="0" y="0"/>
                  </a:moveTo>
                  <a:lnTo>
                    <a:pt x="10407848" y="0"/>
                  </a:lnTo>
                  <a:lnTo>
                    <a:pt x="10407848" y="755848"/>
                  </a:lnTo>
                  <a:lnTo>
                    <a:pt x="0" y="755848"/>
                  </a:lnTo>
                  <a:close/>
                </a:path>
              </a:pathLst>
            </a:custGeom>
            <a:solidFill>
              <a:srgbClr val="000000">
                <a:alpha val="0"/>
              </a:srgbClr>
            </a:solidFill>
          </p:spPr>
        </p:sp>
        <p:sp>
          <p:nvSpPr>
            <p:cNvPr name="TextBox 8" id="8"/>
            <p:cNvSpPr txBox="true"/>
            <p:nvPr/>
          </p:nvSpPr>
          <p:spPr>
            <a:xfrm>
              <a:off x="0" y="-114300"/>
              <a:ext cx="10407848" cy="870148"/>
            </a:xfrm>
            <a:prstGeom prst="rect">
              <a:avLst/>
            </a:prstGeom>
          </p:spPr>
          <p:txBody>
            <a:bodyPr anchor="t" rtlCol="false" tIns="0" lIns="0" bIns="0" rIns="0"/>
            <a:lstStyle/>
            <a:p>
              <a:pPr algn="l">
                <a:lnSpc>
                  <a:spcPts val="4437"/>
                </a:lnSpc>
              </a:pPr>
              <a:r>
                <a:rPr lang="en-US" sz="2750" b="true">
                  <a:solidFill>
                    <a:srgbClr val="DCD7E5"/>
                  </a:solidFill>
                  <a:latin typeface="Heebo Bold"/>
                  <a:ea typeface="Heebo Bold"/>
                  <a:cs typeface="Heebo Bold"/>
                  <a:sym typeface="Heebo Bold"/>
                </a:rPr>
                <a:t>Categorical Feature Distributions:</a:t>
              </a:r>
            </a:p>
          </p:txBody>
        </p:sp>
      </p:grpSp>
      <p:grpSp>
        <p:nvGrpSpPr>
          <p:cNvPr name="Group 9" id="9"/>
          <p:cNvGrpSpPr/>
          <p:nvPr/>
        </p:nvGrpSpPr>
        <p:grpSpPr>
          <a:xfrm rot="0">
            <a:off x="9499401" y="2988766"/>
            <a:ext cx="7805886" cy="907256"/>
            <a:chOff x="0" y="0"/>
            <a:chExt cx="10407848" cy="1209675"/>
          </a:xfrm>
        </p:grpSpPr>
        <p:sp>
          <p:nvSpPr>
            <p:cNvPr name="Freeform 10" id="10"/>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11" id="11"/>
            <p:cNvSpPr txBox="true"/>
            <p:nvPr/>
          </p:nvSpPr>
          <p:spPr>
            <a:xfrm>
              <a:off x="0" y="-85725"/>
              <a:ext cx="10407848" cy="1295400"/>
            </a:xfrm>
            <a:prstGeom prst="rect">
              <a:avLst/>
            </a:prstGeom>
          </p:spPr>
          <p:txBody>
            <a:bodyPr anchor="t" rtlCol="false" tIns="0" lIns="0" bIns="0" rIns="0"/>
            <a:lstStyle/>
            <a:p>
              <a:pPr algn="l" marL="329902" indent="-164951" lvl="1">
                <a:lnSpc>
                  <a:spcPts val="3562"/>
                </a:lnSpc>
                <a:buAutoNum type="arabicPeriod" startAt="1"/>
              </a:pPr>
              <a:r>
                <a:rPr lang="en-US" b="true" sz="2187">
                  <a:solidFill>
                    <a:srgbClr val="DCD7E5"/>
                  </a:solidFill>
                  <a:latin typeface="Heebo Bold"/>
                  <a:ea typeface="Heebo Bold"/>
                  <a:cs typeface="Heebo Bold"/>
                  <a:sym typeface="Heebo Bold"/>
                </a:rPr>
                <a:t>Gender Distribution</a:t>
              </a:r>
              <a:r>
                <a:rPr lang="en-US" sz="2187">
                  <a:solidFill>
                    <a:srgbClr val="DCD7E5"/>
                  </a:solidFill>
                  <a:latin typeface="Heebo Light"/>
                  <a:ea typeface="Heebo Light"/>
                  <a:cs typeface="Heebo Light"/>
                  <a:sym typeface="Heebo Light"/>
                </a:rPr>
                <a:t>: The dataset is </a:t>
              </a:r>
              <a:r>
                <a:rPr lang="en-US" b="true" sz="2187">
                  <a:solidFill>
                    <a:srgbClr val="DCD7E5"/>
                  </a:solidFill>
                  <a:latin typeface="Heebo Bold"/>
                  <a:ea typeface="Heebo Bold"/>
                  <a:cs typeface="Heebo Bold"/>
                  <a:sym typeface="Heebo Bold"/>
                </a:rPr>
                <a:t>balanced in gender</a:t>
              </a:r>
              <a:r>
                <a:rPr lang="en-US" sz="2187">
                  <a:solidFill>
                    <a:srgbClr val="DCD7E5"/>
                  </a:solidFill>
                  <a:latin typeface="Heebo Light"/>
                  <a:ea typeface="Heebo Light"/>
                  <a:cs typeface="Heebo Light"/>
                  <a:sym typeface="Heebo Light"/>
                </a:rPr>
                <a:t>, with 50.5% males and 49.5% females.</a:t>
              </a:r>
            </a:p>
          </p:txBody>
        </p:sp>
      </p:grpSp>
      <p:grpSp>
        <p:nvGrpSpPr>
          <p:cNvPr name="Group 12" id="12"/>
          <p:cNvGrpSpPr/>
          <p:nvPr/>
        </p:nvGrpSpPr>
        <p:grpSpPr>
          <a:xfrm rot="0">
            <a:off x="9499401" y="3995143"/>
            <a:ext cx="7805886" cy="1360885"/>
            <a:chOff x="0" y="0"/>
            <a:chExt cx="10407848" cy="1814513"/>
          </a:xfrm>
        </p:grpSpPr>
        <p:sp>
          <p:nvSpPr>
            <p:cNvPr name="Freeform 13" id="13"/>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14" id="14"/>
            <p:cNvSpPr txBox="true"/>
            <p:nvPr/>
          </p:nvSpPr>
          <p:spPr>
            <a:xfrm>
              <a:off x="0" y="-85725"/>
              <a:ext cx="10407848" cy="1900238"/>
            </a:xfrm>
            <a:prstGeom prst="rect">
              <a:avLst/>
            </a:prstGeom>
          </p:spPr>
          <p:txBody>
            <a:bodyPr anchor="t" rtlCol="false" tIns="0" lIns="0" bIns="0" rIns="0"/>
            <a:lstStyle/>
            <a:p>
              <a:pPr algn="l" marL="329902" indent="-164951" lvl="1">
                <a:lnSpc>
                  <a:spcPts val="3562"/>
                </a:lnSpc>
                <a:buAutoNum type="arabicPeriod" startAt="1"/>
              </a:pPr>
              <a:r>
                <a:rPr lang="en-US" b="true" sz="2187">
                  <a:solidFill>
                    <a:srgbClr val="DCD7E5"/>
                  </a:solidFill>
                  <a:latin typeface="Heebo Bold"/>
                  <a:ea typeface="Heebo Bold"/>
                  <a:cs typeface="Heebo Bold"/>
                  <a:sym typeface="Heebo Bold"/>
                </a:rPr>
                <a:t>Occupation Distribution</a:t>
              </a:r>
              <a:r>
                <a:rPr lang="en-US" sz="2187">
                  <a:solidFill>
                    <a:srgbClr val="DCD7E5"/>
                  </a:solidFill>
                  <a:latin typeface="Heebo Light"/>
                  <a:ea typeface="Heebo Light"/>
                  <a:cs typeface="Heebo Light"/>
                  <a:sym typeface="Heebo Light"/>
                </a:rPr>
                <a:t>: Most participants are </a:t>
              </a:r>
              <a:r>
                <a:rPr lang="en-US" b="true" sz="2187">
                  <a:solidFill>
                    <a:srgbClr val="DCD7E5"/>
                  </a:solidFill>
                  <a:latin typeface="Heebo Bold"/>
                  <a:ea typeface="Heebo Bold"/>
                  <a:cs typeface="Heebo Bold"/>
                  <a:sym typeface="Heebo Bold"/>
                </a:rPr>
                <a:t>Nurses (19.5%)</a:t>
              </a:r>
              <a:r>
                <a:rPr lang="en-US" sz="2187">
                  <a:solidFill>
                    <a:srgbClr val="DCD7E5"/>
                  </a:solidFill>
                  <a:latin typeface="Heebo Light"/>
                  <a:ea typeface="Heebo Light"/>
                  <a:cs typeface="Heebo Light"/>
                  <a:sym typeface="Heebo Light"/>
                </a:rPr>
                <a:t> and </a:t>
              </a:r>
              <a:r>
                <a:rPr lang="en-US" b="true" sz="2187">
                  <a:solidFill>
                    <a:srgbClr val="DCD7E5"/>
                  </a:solidFill>
                  <a:latin typeface="Heebo Bold"/>
                  <a:ea typeface="Heebo Bold"/>
                  <a:cs typeface="Heebo Bold"/>
                  <a:sym typeface="Heebo Bold"/>
                </a:rPr>
                <a:t>Doctors (19%)</a:t>
              </a:r>
              <a:r>
                <a:rPr lang="en-US" sz="2187">
                  <a:solidFill>
                    <a:srgbClr val="DCD7E5"/>
                  </a:solidFill>
                  <a:latin typeface="Heebo Light"/>
                  <a:ea typeface="Heebo Light"/>
                  <a:cs typeface="Heebo Light"/>
                  <a:sym typeface="Heebo Light"/>
                </a:rPr>
                <a:t>, while Managers have the lowest representation (0.3%).</a:t>
              </a:r>
            </a:p>
          </p:txBody>
        </p:sp>
      </p:grpSp>
      <p:grpSp>
        <p:nvGrpSpPr>
          <p:cNvPr name="Group 15" id="15"/>
          <p:cNvGrpSpPr/>
          <p:nvPr/>
        </p:nvGrpSpPr>
        <p:grpSpPr>
          <a:xfrm rot="0">
            <a:off x="9499401" y="5455146"/>
            <a:ext cx="7805886" cy="1360885"/>
            <a:chOff x="0" y="0"/>
            <a:chExt cx="10407848" cy="1814513"/>
          </a:xfrm>
        </p:grpSpPr>
        <p:sp>
          <p:nvSpPr>
            <p:cNvPr name="Freeform 16" id="16"/>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17" id="17"/>
            <p:cNvSpPr txBox="true"/>
            <p:nvPr/>
          </p:nvSpPr>
          <p:spPr>
            <a:xfrm>
              <a:off x="0" y="-85725"/>
              <a:ext cx="10407848" cy="1900238"/>
            </a:xfrm>
            <a:prstGeom prst="rect">
              <a:avLst/>
            </a:prstGeom>
          </p:spPr>
          <p:txBody>
            <a:bodyPr anchor="t" rtlCol="false" tIns="0" lIns="0" bIns="0" rIns="0"/>
            <a:lstStyle/>
            <a:p>
              <a:pPr algn="l" marL="329902" indent="-164951" lvl="1">
                <a:lnSpc>
                  <a:spcPts val="3562"/>
                </a:lnSpc>
                <a:buAutoNum type="arabicPeriod" startAt="1"/>
              </a:pPr>
              <a:r>
                <a:rPr lang="en-US" b="true" sz="2187">
                  <a:solidFill>
                    <a:srgbClr val="DCD7E5"/>
                  </a:solidFill>
                  <a:latin typeface="Heebo Bold"/>
                  <a:ea typeface="Heebo Bold"/>
                  <a:cs typeface="Heebo Bold"/>
                  <a:sym typeface="Heebo Bold"/>
                </a:rPr>
                <a:t>BMI Category Distribution</a:t>
              </a:r>
              <a:r>
                <a:rPr lang="en-US" sz="2187">
                  <a:solidFill>
                    <a:srgbClr val="DCD7E5"/>
                  </a:solidFill>
                  <a:latin typeface="Heebo Light"/>
                  <a:ea typeface="Heebo Light"/>
                  <a:cs typeface="Heebo Light"/>
                  <a:sym typeface="Heebo Light"/>
                </a:rPr>
                <a:t>: The majority fall under the </a:t>
              </a:r>
              <a:r>
                <a:rPr lang="en-US" b="true" sz="2187">
                  <a:solidFill>
                    <a:srgbClr val="DCD7E5"/>
                  </a:solidFill>
                  <a:latin typeface="Heebo Bold"/>
                  <a:ea typeface="Heebo Bold"/>
                  <a:cs typeface="Heebo Bold"/>
                  <a:sym typeface="Heebo Bold"/>
                </a:rPr>
                <a:t>Normal (52.1%)</a:t>
              </a:r>
              <a:r>
                <a:rPr lang="en-US" sz="2187">
                  <a:solidFill>
                    <a:srgbClr val="DCD7E5"/>
                  </a:solidFill>
                  <a:latin typeface="Heebo Light"/>
                  <a:ea typeface="Heebo Light"/>
                  <a:cs typeface="Heebo Light"/>
                  <a:sym typeface="Heebo Light"/>
                </a:rPr>
                <a:t> and </a:t>
              </a:r>
              <a:r>
                <a:rPr lang="en-US" b="true" sz="2187">
                  <a:solidFill>
                    <a:srgbClr val="DCD7E5"/>
                  </a:solidFill>
                  <a:latin typeface="Heebo Bold"/>
                  <a:ea typeface="Heebo Bold"/>
                  <a:cs typeface="Heebo Bold"/>
                  <a:sym typeface="Heebo Bold"/>
                </a:rPr>
                <a:t>Overweight (39.6%)</a:t>
              </a:r>
              <a:r>
                <a:rPr lang="en-US" sz="2187">
                  <a:solidFill>
                    <a:srgbClr val="DCD7E5"/>
                  </a:solidFill>
                  <a:latin typeface="Heebo Light"/>
                  <a:ea typeface="Heebo Light"/>
                  <a:cs typeface="Heebo Light"/>
                  <a:sym typeface="Heebo Light"/>
                </a:rPr>
                <a:t> categories, with few participants being obese.</a:t>
              </a:r>
            </a:p>
          </p:txBody>
        </p:sp>
      </p:grpSp>
      <p:grpSp>
        <p:nvGrpSpPr>
          <p:cNvPr name="Group 18" id="18"/>
          <p:cNvGrpSpPr/>
          <p:nvPr/>
        </p:nvGrpSpPr>
        <p:grpSpPr>
          <a:xfrm rot="0">
            <a:off x="9499401" y="6915150"/>
            <a:ext cx="7805886" cy="1360885"/>
            <a:chOff x="0" y="0"/>
            <a:chExt cx="10407848" cy="1814513"/>
          </a:xfrm>
        </p:grpSpPr>
        <p:sp>
          <p:nvSpPr>
            <p:cNvPr name="Freeform 19" id="19"/>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20" id="20"/>
            <p:cNvSpPr txBox="true"/>
            <p:nvPr/>
          </p:nvSpPr>
          <p:spPr>
            <a:xfrm>
              <a:off x="0" y="-85725"/>
              <a:ext cx="10407848" cy="1900238"/>
            </a:xfrm>
            <a:prstGeom prst="rect">
              <a:avLst/>
            </a:prstGeom>
          </p:spPr>
          <p:txBody>
            <a:bodyPr anchor="t" rtlCol="false" tIns="0" lIns="0" bIns="0" rIns="0"/>
            <a:lstStyle/>
            <a:p>
              <a:pPr algn="l" marL="329902" indent="-164951" lvl="1">
                <a:lnSpc>
                  <a:spcPts val="3562"/>
                </a:lnSpc>
                <a:buAutoNum type="arabicPeriod" startAt="1"/>
              </a:pPr>
              <a:r>
                <a:rPr lang="en-US" b="true" sz="2187">
                  <a:solidFill>
                    <a:srgbClr val="DCD7E5"/>
                  </a:solidFill>
                  <a:latin typeface="Heebo Bold"/>
                  <a:ea typeface="Heebo Bold"/>
                  <a:cs typeface="Heebo Bold"/>
                  <a:sym typeface="Heebo Bold"/>
                </a:rPr>
                <a:t>Sleep Disorder Distribution</a:t>
              </a:r>
              <a:r>
                <a:rPr lang="en-US" sz="2187">
                  <a:solidFill>
                    <a:srgbClr val="DCD7E5"/>
                  </a:solidFill>
                  <a:latin typeface="Heebo Light"/>
                  <a:ea typeface="Heebo Light"/>
                  <a:cs typeface="Heebo Light"/>
                  <a:sym typeface="Heebo Light"/>
                </a:rPr>
                <a:t>: Around </a:t>
              </a:r>
              <a:r>
                <a:rPr lang="en-US" b="true" sz="2187">
                  <a:solidFill>
                    <a:srgbClr val="DCD7E5"/>
                  </a:solidFill>
                  <a:latin typeface="Heebo Bold"/>
                  <a:ea typeface="Heebo Bold"/>
                  <a:cs typeface="Heebo Bold"/>
                  <a:sym typeface="Heebo Bold"/>
                </a:rPr>
                <a:t>58.6%</a:t>
              </a:r>
              <a:r>
                <a:rPr lang="en-US" sz="2187">
                  <a:solidFill>
                    <a:srgbClr val="DCD7E5"/>
                  </a:solidFill>
                  <a:latin typeface="Heebo Light"/>
                  <a:ea typeface="Heebo Light"/>
                  <a:cs typeface="Heebo Light"/>
                  <a:sym typeface="Heebo Light"/>
                </a:rPr>
                <a:t> have </a:t>
              </a:r>
              <a:r>
                <a:rPr lang="en-US" b="true" sz="2187">
                  <a:solidFill>
                    <a:srgbClr val="DCD7E5"/>
                  </a:solidFill>
                  <a:latin typeface="Heebo Bold"/>
                  <a:ea typeface="Heebo Bold"/>
                  <a:cs typeface="Heebo Bold"/>
                  <a:sym typeface="Heebo Bold"/>
                </a:rPr>
                <a:t>no sleep disorder</a:t>
              </a:r>
              <a:r>
                <a:rPr lang="en-US" sz="2187">
                  <a:solidFill>
                    <a:srgbClr val="DCD7E5"/>
                  </a:solidFill>
                  <a:latin typeface="Heebo Light"/>
                  <a:ea typeface="Heebo Light"/>
                  <a:cs typeface="Heebo Light"/>
                  <a:sym typeface="Heebo Light"/>
                </a:rPr>
                <a:t>, while the rest suffer from </a:t>
              </a:r>
              <a:r>
                <a:rPr lang="en-US" b="true" sz="2187">
                  <a:solidFill>
                    <a:srgbClr val="DCD7E5"/>
                  </a:solidFill>
                  <a:latin typeface="Heebo Bold"/>
                  <a:ea typeface="Heebo Bold"/>
                  <a:cs typeface="Heebo Bold"/>
                  <a:sym typeface="Heebo Bold"/>
                </a:rPr>
                <a:t>Sleep Apnea (20.9%)</a:t>
              </a:r>
              <a:r>
                <a:rPr lang="en-US" sz="2187">
                  <a:solidFill>
                    <a:srgbClr val="DCD7E5"/>
                  </a:solidFill>
                  <a:latin typeface="Heebo Light"/>
                  <a:ea typeface="Heebo Light"/>
                  <a:cs typeface="Heebo Light"/>
                  <a:sym typeface="Heebo Light"/>
                </a:rPr>
                <a:t> and </a:t>
              </a:r>
              <a:r>
                <a:rPr lang="en-US" b="true" sz="2187">
                  <a:solidFill>
                    <a:srgbClr val="DCD7E5"/>
                  </a:solidFill>
                  <a:latin typeface="Heebo Bold"/>
                  <a:ea typeface="Heebo Bold"/>
                  <a:cs typeface="Heebo Bold"/>
                  <a:sym typeface="Heebo Bold"/>
                </a:rPr>
                <a:t>Insomnia (20.6%)</a:t>
              </a:r>
              <a:r>
                <a:rPr lang="en-US" sz="2187">
                  <a:solidFill>
                    <a:srgbClr val="DCD7E5"/>
                  </a:solidFill>
                  <a:latin typeface="Heebo Light"/>
                  <a:ea typeface="Heebo Light"/>
                  <a:cs typeface="Heebo Light"/>
                  <a:sym typeface="Heebo Light"/>
                </a:rPr>
                <a: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85725"/>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Freeform 7" id="7" descr="preencoded.png"/>
          <p:cNvSpPr/>
          <p:nvPr/>
        </p:nvSpPr>
        <p:spPr>
          <a:xfrm flipH="false" flipV="false" rot="0">
            <a:off x="11784509" y="3398044"/>
            <a:ext cx="6148983" cy="3490912"/>
          </a:xfrm>
          <a:custGeom>
            <a:avLst/>
            <a:gdLst/>
            <a:ahLst/>
            <a:cxnLst/>
            <a:rect r="r" b="b" t="t" l="l"/>
            <a:pathLst>
              <a:path h="3490912" w="6148983">
                <a:moveTo>
                  <a:pt x="0" y="0"/>
                </a:moveTo>
                <a:lnTo>
                  <a:pt x="6148982" y="0"/>
                </a:lnTo>
                <a:lnTo>
                  <a:pt x="6148982" y="3490912"/>
                </a:lnTo>
                <a:lnTo>
                  <a:pt x="0" y="3490912"/>
                </a:lnTo>
                <a:lnTo>
                  <a:pt x="0" y="0"/>
                </a:lnTo>
                <a:close/>
              </a:path>
            </a:pathLst>
          </a:custGeom>
          <a:blipFill>
            <a:blip r:embed="rId7"/>
            <a:stretch>
              <a:fillRect l="-1" t="0" r="-1" b="0"/>
            </a:stretch>
          </a:blipFill>
        </p:spPr>
      </p:sp>
      <p:grpSp>
        <p:nvGrpSpPr>
          <p:cNvPr name="Group 8" id="8"/>
          <p:cNvGrpSpPr/>
          <p:nvPr/>
        </p:nvGrpSpPr>
        <p:grpSpPr>
          <a:xfrm rot="0">
            <a:off x="418791" y="1028700"/>
            <a:ext cx="5595491" cy="442912"/>
            <a:chOff x="0" y="0"/>
            <a:chExt cx="7460655" cy="590550"/>
          </a:xfrm>
        </p:grpSpPr>
        <p:sp>
          <p:nvSpPr>
            <p:cNvPr name="Freeform 9" id="9"/>
            <p:cNvSpPr/>
            <p:nvPr/>
          </p:nvSpPr>
          <p:spPr>
            <a:xfrm flipH="false" flipV="false" rot="0">
              <a:off x="0" y="0"/>
              <a:ext cx="7460655" cy="590550"/>
            </a:xfrm>
            <a:custGeom>
              <a:avLst/>
              <a:gdLst/>
              <a:ahLst/>
              <a:cxnLst/>
              <a:rect r="r" b="b" t="t" l="l"/>
              <a:pathLst>
                <a:path h="590550" w="7460655">
                  <a:moveTo>
                    <a:pt x="0" y="0"/>
                  </a:moveTo>
                  <a:lnTo>
                    <a:pt x="7460655" y="0"/>
                  </a:lnTo>
                  <a:lnTo>
                    <a:pt x="7460655" y="590550"/>
                  </a:lnTo>
                  <a:lnTo>
                    <a:pt x="0" y="590550"/>
                  </a:lnTo>
                  <a:close/>
                </a:path>
              </a:pathLst>
            </a:custGeom>
            <a:solidFill>
              <a:srgbClr val="000000">
                <a:alpha val="0"/>
              </a:srgbClr>
            </a:solidFill>
          </p:spPr>
        </p:sp>
        <p:sp>
          <p:nvSpPr>
            <p:cNvPr name="TextBox 10" id="10"/>
            <p:cNvSpPr txBox="true"/>
            <p:nvPr/>
          </p:nvSpPr>
          <p:spPr>
            <a:xfrm>
              <a:off x="0" y="-19050"/>
              <a:ext cx="7460655" cy="609600"/>
            </a:xfrm>
            <a:prstGeom prst="rect">
              <a:avLst/>
            </a:prstGeom>
          </p:spPr>
          <p:txBody>
            <a:bodyPr anchor="t" rtlCol="false" tIns="0" lIns="0" bIns="0" rIns="0"/>
            <a:lstStyle/>
            <a:p>
              <a:pPr algn="l">
                <a:lnSpc>
                  <a:spcPts val="3437"/>
                </a:lnSpc>
              </a:pPr>
              <a:r>
                <a:rPr lang="en-US" sz="2750" b="true">
                  <a:solidFill>
                    <a:srgbClr val="F2F0F4"/>
                  </a:solidFill>
                  <a:latin typeface="Montserrat Bold"/>
                  <a:ea typeface="Montserrat Bold"/>
                  <a:cs typeface="Montserrat Bold"/>
                  <a:sym typeface="Montserrat Bold"/>
                </a:rPr>
                <a:t>Box Plot for Numeric Feature :</a:t>
              </a:r>
            </a:p>
          </p:txBody>
        </p:sp>
      </p:grpSp>
      <p:grpSp>
        <p:nvGrpSpPr>
          <p:cNvPr name="Group 11" id="11"/>
          <p:cNvGrpSpPr/>
          <p:nvPr/>
        </p:nvGrpSpPr>
        <p:grpSpPr>
          <a:xfrm rot="0">
            <a:off x="418791" y="1755130"/>
            <a:ext cx="11011209" cy="422987"/>
            <a:chOff x="0" y="0"/>
            <a:chExt cx="12594035" cy="483790"/>
          </a:xfrm>
        </p:grpSpPr>
        <p:sp>
          <p:nvSpPr>
            <p:cNvPr name="Freeform 12" id="12"/>
            <p:cNvSpPr/>
            <p:nvPr/>
          </p:nvSpPr>
          <p:spPr>
            <a:xfrm flipH="false" flipV="false" rot="0">
              <a:off x="0" y="0"/>
              <a:ext cx="12594035" cy="483790"/>
            </a:xfrm>
            <a:custGeom>
              <a:avLst/>
              <a:gdLst/>
              <a:ahLst/>
              <a:cxnLst/>
              <a:rect r="r" b="b" t="t" l="l"/>
              <a:pathLst>
                <a:path h="483790" w="12594035">
                  <a:moveTo>
                    <a:pt x="0" y="0"/>
                  </a:moveTo>
                  <a:lnTo>
                    <a:pt x="12594035" y="0"/>
                  </a:lnTo>
                  <a:lnTo>
                    <a:pt x="12594035" y="483790"/>
                  </a:lnTo>
                  <a:lnTo>
                    <a:pt x="0" y="483790"/>
                  </a:lnTo>
                  <a:close/>
                </a:path>
              </a:pathLst>
            </a:custGeom>
            <a:solidFill>
              <a:srgbClr val="000000">
                <a:alpha val="0"/>
              </a:srgbClr>
            </a:solidFill>
          </p:spPr>
        </p:sp>
        <p:sp>
          <p:nvSpPr>
            <p:cNvPr name="TextBox 13" id="13"/>
            <p:cNvSpPr txBox="true"/>
            <p:nvPr/>
          </p:nvSpPr>
          <p:spPr>
            <a:xfrm>
              <a:off x="0" y="-85725"/>
              <a:ext cx="12594035" cy="569515"/>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Person ID</a:t>
              </a:r>
              <a:r>
                <a:rPr lang="en-US" sz="2187">
                  <a:solidFill>
                    <a:srgbClr val="DCD7E5"/>
                  </a:solidFill>
                  <a:latin typeface="Heebo Light"/>
                  <a:ea typeface="Heebo Light"/>
                  <a:cs typeface="Heebo Light"/>
                  <a:sym typeface="Heebo Light"/>
                </a:rPr>
                <a:t>: The data is evenly distributed without outliers, indicating unique identifiers.</a:t>
              </a:r>
            </a:p>
          </p:txBody>
        </p:sp>
      </p:grpSp>
      <p:grpSp>
        <p:nvGrpSpPr>
          <p:cNvPr name="Group 14" id="14"/>
          <p:cNvGrpSpPr/>
          <p:nvPr/>
        </p:nvGrpSpPr>
        <p:grpSpPr>
          <a:xfrm rot="0">
            <a:off x="418791" y="2217092"/>
            <a:ext cx="10255066" cy="393940"/>
            <a:chOff x="0" y="0"/>
            <a:chExt cx="12594035" cy="483790"/>
          </a:xfrm>
        </p:grpSpPr>
        <p:sp>
          <p:nvSpPr>
            <p:cNvPr name="Freeform 15" id="15"/>
            <p:cNvSpPr/>
            <p:nvPr/>
          </p:nvSpPr>
          <p:spPr>
            <a:xfrm flipH="false" flipV="false" rot="0">
              <a:off x="0" y="0"/>
              <a:ext cx="12594035" cy="483790"/>
            </a:xfrm>
            <a:custGeom>
              <a:avLst/>
              <a:gdLst/>
              <a:ahLst/>
              <a:cxnLst/>
              <a:rect r="r" b="b" t="t" l="l"/>
              <a:pathLst>
                <a:path h="483790" w="12594035">
                  <a:moveTo>
                    <a:pt x="0" y="0"/>
                  </a:moveTo>
                  <a:lnTo>
                    <a:pt x="12594035" y="0"/>
                  </a:lnTo>
                  <a:lnTo>
                    <a:pt x="12594035" y="483790"/>
                  </a:lnTo>
                  <a:lnTo>
                    <a:pt x="0" y="483790"/>
                  </a:lnTo>
                  <a:close/>
                </a:path>
              </a:pathLst>
            </a:custGeom>
            <a:solidFill>
              <a:srgbClr val="000000">
                <a:alpha val="0"/>
              </a:srgbClr>
            </a:solidFill>
          </p:spPr>
        </p:sp>
        <p:sp>
          <p:nvSpPr>
            <p:cNvPr name="TextBox 16" id="16"/>
            <p:cNvSpPr txBox="true"/>
            <p:nvPr/>
          </p:nvSpPr>
          <p:spPr>
            <a:xfrm>
              <a:off x="0" y="-85725"/>
              <a:ext cx="12594035" cy="569515"/>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Age</a:t>
              </a:r>
              <a:r>
                <a:rPr lang="en-US" sz="2187">
                  <a:solidFill>
                    <a:srgbClr val="DCD7E5"/>
                  </a:solidFill>
                  <a:latin typeface="Heebo Light"/>
                  <a:ea typeface="Heebo Light"/>
                  <a:cs typeface="Heebo Light"/>
                  <a:sym typeface="Heebo Light"/>
                </a:rPr>
                <a:t>: The age distribution is spread between 25 and 55, with no visible outliers.</a:t>
              </a:r>
            </a:p>
          </p:txBody>
        </p:sp>
      </p:grpSp>
      <p:grpSp>
        <p:nvGrpSpPr>
          <p:cNvPr name="Group 17" id="17"/>
          <p:cNvGrpSpPr/>
          <p:nvPr/>
        </p:nvGrpSpPr>
        <p:grpSpPr>
          <a:xfrm rot="0">
            <a:off x="418791" y="2679055"/>
            <a:ext cx="9663040" cy="906512"/>
            <a:chOff x="0" y="0"/>
            <a:chExt cx="12884054" cy="1208683"/>
          </a:xfrm>
        </p:grpSpPr>
        <p:sp>
          <p:nvSpPr>
            <p:cNvPr name="Freeform 18" id="18"/>
            <p:cNvSpPr/>
            <p:nvPr/>
          </p:nvSpPr>
          <p:spPr>
            <a:xfrm flipH="false" flipV="false" rot="0">
              <a:off x="0" y="0"/>
              <a:ext cx="12884054" cy="1208683"/>
            </a:xfrm>
            <a:custGeom>
              <a:avLst/>
              <a:gdLst/>
              <a:ahLst/>
              <a:cxnLst/>
              <a:rect r="r" b="b" t="t" l="l"/>
              <a:pathLst>
                <a:path h="1208683" w="12884054">
                  <a:moveTo>
                    <a:pt x="0" y="0"/>
                  </a:moveTo>
                  <a:lnTo>
                    <a:pt x="12884054" y="0"/>
                  </a:lnTo>
                  <a:lnTo>
                    <a:pt x="12884054" y="1208683"/>
                  </a:lnTo>
                  <a:lnTo>
                    <a:pt x="0" y="1208683"/>
                  </a:lnTo>
                  <a:close/>
                </a:path>
              </a:pathLst>
            </a:custGeom>
            <a:solidFill>
              <a:srgbClr val="000000">
                <a:alpha val="0"/>
              </a:srgbClr>
            </a:solidFill>
          </p:spPr>
        </p:sp>
        <p:sp>
          <p:nvSpPr>
            <p:cNvPr name="TextBox 19" id="19"/>
            <p:cNvSpPr txBox="true"/>
            <p:nvPr/>
          </p:nvSpPr>
          <p:spPr>
            <a:xfrm>
              <a:off x="0" y="-85725"/>
              <a:ext cx="12884054"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Sleep Duration</a:t>
              </a:r>
              <a:r>
                <a:rPr lang="en-US" sz="2187">
                  <a:solidFill>
                    <a:srgbClr val="DCD7E5"/>
                  </a:solidFill>
                  <a:latin typeface="Heebo Light"/>
                  <a:ea typeface="Heebo Light"/>
                  <a:cs typeface="Heebo Light"/>
                  <a:sym typeface="Heebo Light"/>
                </a:rPr>
                <a:t>: Sleep duration varies between 6 to 8.5 hours, showing a balanced distribution.</a:t>
              </a:r>
            </a:p>
          </p:txBody>
        </p:sp>
      </p:grpSp>
      <p:grpSp>
        <p:nvGrpSpPr>
          <p:cNvPr name="Group 20" id="20"/>
          <p:cNvGrpSpPr/>
          <p:nvPr/>
        </p:nvGrpSpPr>
        <p:grpSpPr>
          <a:xfrm rot="0">
            <a:off x="418791" y="3503861"/>
            <a:ext cx="9663040" cy="906512"/>
            <a:chOff x="0" y="0"/>
            <a:chExt cx="12884054" cy="1208683"/>
          </a:xfrm>
        </p:grpSpPr>
        <p:sp>
          <p:nvSpPr>
            <p:cNvPr name="Freeform 21" id="21"/>
            <p:cNvSpPr/>
            <p:nvPr/>
          </p:nvSpPr>
          <p:spPr>
            <a:xfrm flipH="false" flipV="false" rot="0">
              <a:off x="0" y="0"/>
              <a:ext cx="12884054" cy="1208683"/>
            </a:xfrm>
            <a:custGeom>
              <a:avLst/>
              <a:gdLst/>
              <a:ahLst/>
              <a:cxnLst/>
              <a:rect r="r" b="b" t="t" l="l"/>
              <a:pathLst>
                <a:path h="1208683" w="12884054">
                  <a:moveTo>
                    <a:pt x="0" y="0"/>
                  </a:moveTo>
                  <a:lnTo>
                    <a:pt x="12884054" y="0"/>
                  </a:lnTo>
                  <a:lnTo>
                    <a:pt x="12884054" y="1208683"/>
                  </a:lnTo>
                  <a:lnTo>
                    <a:pt x="0" y="1208683"/>
                  </a:lnTo>
                  <a:close/>
                </a:path>
              </a:pathLst>
            </a:custGeom>
            <a:solidFill>
              <a:srgbClr val="000000">
                <a:alpha val="0"/>
              </a:srgbClr>
            </a:solidFill>
          </p:spPr>
        </p:sp>
        <p:sp>
          <p:nvSpPr>
            <p:cNvPr name="TextBox 22" id="22"/>
            <p:cNvSpPr txBox="true"/>
            <p:nvPr/>
          </p:nvSpPr>
          <p:spPr>
            <a:xfrm>
              <a:off x="0" y="-85725"/>
              <a:ext cx="12884054"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Quality of Sleep</a:t>
              </a:r>
              <a:r>
                <a:rPr lang="en-US" sz="2187">
                  <a:solidFill>
                    <a:srgbClr val="DCD7E5"/>
                  </a:solidFill>
                  <a:latin typeface="Heebo Light"/>
                  <a:ea typeface="Heebo Light"/>
                  <a:cs typeface="Heebo Light"/>
                  <a:sym typeface="Heebo Light"/>
                </a:rPr>
                <a:t>: The majority of values range between 5 and 8, indicating moderate sleep quality.</a:t>
              </a:r>
            </a:p>
          </p:txBody>
        </p:sp>
      </p:grpSp>
      <p:grpSp>
        <p:nvGrpSpPr>
          <p:cNvPr name="Group 23" id="23"/>
          <p:cNvGrpSpPr/>
          <p:nvPr/>
        </p:nvGrpSpPr>
        <p:grpSpPr>
          <a:xfrm rot="0">
            <a:off x="418791" y="4328666"/>
            <a:ext cx="9663040" cy="906512"/>
            <a:chOff x="0" y="0"/>
            <a:chExt cx="12884054" cy="1208683"/>
          </a:xfrm>
        </p:grpSpPr>
        <p:sp>
          <p:nvSpPr>
            <p:cNvPr name="Freeform 24" id="24"/>
            <p:cNvSpPr/>
            <p:nvPr/>
          </p:nvSpPr>
          <p:spPr>
            <a:xfrm flipH="false" flipV="false" rot="0">
              <a:off x="0" y="0"/>
              <a:ext cx="12884054" cy="1208683"/>
            </a:xfrm>
            <a:custGeom>
              <a:avLst/>
              <a:gdLst/>
              <a:ahLst/>
              <a:cxnLst/>
              <a:rect r="r" b="b" t="t" l="l"/>
              <a:pathLst>
                <a:path h="1208683" w="12884054">
                  <a:moveTo>
                    <a:pt x="0" y="0"/>
                  </a:moveTo>
                  <a:lnTo>
                    <a:pt x="12884054" y="0"/>
                  </a:lnTo>
                  <a:lnTo>
                    <a:pt x="12884054" y="1208683"/>
                  </a:lnTo>
                  <a:lnTo>
                    <a:pt x="0" y="1208683"/>
                  </a:lnTo>
                  <a:close/>
                </a:path>
              </a:pathLst>
            </a:custGeom>
            <a:solidFill>
              <a:srgbClr val="000000">
                <a:alpha val="0"/>
              </a:srgbClr>
            </a:solidFill>
          </p:spPr>
        </p:sp>
        <p:sp>
          <p:nvSpPr>
            <p:cNvPr name="TextBox 25" id="25"/>
            <p:cNvSpPr txBox="true"/>
            <p:nvPr/>
          </p:nvSpPr>
          <p:spPr>
            <a:xfrm>
              <a:off x="0" y="-85725"/>
              <a:ext cx="12884054"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Physical Activity Level</a:t>
              </a:r>
              <a:r>
                <a:rPr lang="en-US" sz="2187">
                  <a:solidFill>
                    <a:srgbClr val="DCD7E5"/>
                  </a:solidFill>
                  <a:latin typeface="Heebo Light"/>
                  <a:ea typeface="Heebo Light"/>
                  <a:cs typeface="Heebo Light"/>
                  <a:sym typeface="Heebo Light"/>
                </a:rPr>
                <a:t>: The data is right-skewed, ranging between 30 and 90, with no extreme outliers.</a:t>
              </a:r>
            </a:p>
          </p:txBody>
        </p:sp>
      </p:grpSp>
      <p:grpSp>
        <p:nvGrpSpPr>
          <p:cNvPr name="Group 26" id="26"/>
          <p:cNvGrpSpPr/>
          <p:nvPr/>
        </p:nvGrpSpPr>
        <p:grpSpPr>
          <a:xfrm rot="0">
            <a:off x="418791" y="5153472"/>
            <a:ext cx="11683548" cy="906591"/>
            <a:chOff x="0" y="0"/>
            <a:chExt cx="12594035" cy="977241"/>
          </a:xfrm>
        </p:grpSpPr>
        <p:sp>
          <p:nvSpPr>
            <p:cNvPr name="Freeform 27" id="27"/>
            <p:cNvSpPr/>
            <p:nvPr/>
          </p:nvSpPr>
          <p:spPr>
            <a:xfrm flipH="false" flipV="false" rot="0">
              <a:off x="0" y="0"/>
              <a:ext cx="12594035" cy="977241"/>
            </a:xfrm>
            <a:custGeom>
              <a:avLst/>
              <a:gdLst/>
              <a:ahLst/>
              <a:cxnLst/>
              <a:rect r="r" b="b" t="t" l="l"/>
              <a:pathLst>
                <a:path h="977241" w="12594035">
                  <a:moveTo>
                    <a:pt x="0" y="0"/>
                  </a:moveTo>
                  <a:lnTo>
                    <a:pt x="12594035" y="0"/>
                  </a:lnTo>
                  <a:lnTo>
                    <a:pt x="12594035" y="977241"/>
                  </a:lnTo>
                  <a:lnTo>
                    <a:pt x="0" y="977241"/>
                  </a:lnTo>
                  <a:close/>
                </a:path>
              </a:pathLst>
            </a:custGeom>
            <a:solidFill>
              <a:srgbClr val="000000">
                <a:alpha val="0"/>
              </a:srgbClr>
            </a:solidFill>
          </p:spPr>
        </p:sp>
        <p:sp>
          <p:nvSpPr>
            <p:cNvPr name="TextBox 28" id="28"/>
            <p:cNvSpPr txBox="true"/>
            <p:nvPr/>
          </p:nvSpPr>
          <p:spPr>
            <a:xfrm>
              <a:off x="0" y="-85725"/>
              <a:ext cx="12594035" cy="1062966"/>
            </a:xfrm>
            <a:prstGeom prst="rect">
              <a:avLst/>
            </a:prstGeom>
          </p:spPr>
          <p:txBody>
            <a:bodyPr anchor="t" rtlCol="false" tIns="0" lIns="0" bIns="0" rIns="0"/>
            <a:lstStyle/>
            <a:p>
              <a:pPr algn="l" marL="329764" indent="-164882" lvl="1">
                <a:lnSpc>
                  <a:spcPts val="3561"/>
                </a:lnSpc>
                <a:buFont typeface="Arial"/>
                <a:buChar char="•"/>
              </a:pPr>
              <a:r>
                <a:rPr lang="en-US" b="true" sz="2187">
                  <a:solidFill>
                    <a:srgbClr val="DCD7E5"/>
                  </a:solidFill>
                  <a:latin typeface="Heebo Bold"/>
                  <a:ea typeface="Heebo Bold"/>
                  <a:cs typeface="Heebo Bold"/>
                  <a:sym typeface="Heebo Bold"/>
                </a:rPr>
                <a:t>Stress Level</a:t>
              </a:r>
              <a:r>
                <a:rPr lang="en-US" sz="2187">
                  <a:solidFill>
                    <a:srgbClr val="DCD7E5"/>
                  </a:solidFill>
                  <a:latin typeface="Heebo Light"/>
                  <a:ea typeface="Heebo Light"/>
                  <a:cs typeface="Heebo Light"/>
                  <a:sym typeface="Heebo Light"/>
                </a:rPr>
                <a:t>: Stress levels vary between 3 and 8, showing a relatively normal </a:t>
              </a:r>
            </a:p>
            <a:p>
              <a:pPr algn="l">
                <a:lnSpc>
                  <a:spcPts val="3562"/>
                </a:lnSpc>
              </a:pPr>
              <a:r>
                <a:rPr lang="en-US" sz="2187">
                  <a:solidFill>
                    <a:srgbClr val="DCD7E5"/>
                  </a:solidFill>
                  <a:latin typeface="Heebo Light"/>
                  <a:ea typeface="Heebo Light"/>
                  <a:cs typeface="Heebo Light"/>
                  <a:sym typeface="Heebo Light"/>
                </a:rPr>
                <a:t>     </a:t>
              </a:r>
              <a:r>
                <a:rPr lang="en-US" sz="2187">
                  <a:solidFill>
                    <a:srgbClr val="DCD7E5"/>
                  </a:solidFill>
                  <a:latin typeface="Heebo Light"/>
                  <a:ea typeface="Heebo Light"/>
                  <a:cs typeface="Heebo Light"/>
                  <a:sym typeface="Heebo Light"/>
                </a:rPr>
                <a:t>distribution.</a:t>
              </a:r>
            </a:p>
          </p:txBody>
        </p:sp>
      </p:grpSp>
      <p:grpSp>
        <p:nvGrpSpPr>
          <p:cNvPr name="Group 29" id="29"/>
          <p:cNvGrpSpPr/>
          <p:nvPr/>
        </p:nvGrpSpPr>
        <p:grpSpPr>
          <a:xfrm rot="0">
            <a:off x="418791" y="6050463"/>
            <a:ext cx="9801459" cy="906512"/>
            <a:chOff x="0" y="0"/>
            <a:chExt cx="13068611" cy="1208683"/>
          </a:xfrm>
        </p:grpSpPr>
        <p:sp>
          <p:nvSpPr>
            <p:cNvPr name="Freeform 30" id="30"/>
            <p:cNvSpPr/>
            <p:nvPr/>
          </p:nvSpPr>
          <p:spPr>
            <a:xfrm flipH="false" flipV="false" rot="0">
              <a:off x="0" y="0"/>
              <a:ext cx="13068612" cy="1208683"/>
            </a:xfrm>
            <a:custGeom>
              <a:avLst/>
              <a:gdLst/>
              <a:ahLst/>
              <a:cxnLst/>
              <a:rect r="r" b="b" t="t" l="l"/>
              <a:pathLst>
                <a:path h="1208683" w="13068612">
                  <a:moveTo>
                    <a:pt x="0" y="0"/>
                  </a:moveTo>
                  <a:lnTo>
                    <a:pt x="13068612" y="0"/>
                  </a:lnTo>
                  <a:lnTo>
                    <a:pt x="13068612" y="1208683"/>
                  </a:lnTo>
                  <a:lnTo>
                    <a:pt x="0" y="1208683"/>
                  </a:lnTo>
                  <a:close/>
                </a:path>
              </a:pathLst>
            </a:custGeom>
            <a:solidFill>
              <a:srgbClr val="000000">
                <a:alpha val="0"/>
              </a:srgbClr>
            </a:solidFill>
          </p:spPr>
        </p:sp>
        <p:sp>
          <p:nvSpPr>
            <p:cNvPr name="TextBox 31" id="31"/>
            <p:cNvSpPr txBox="true"/>
            <p:nvPr/>
          </p:nvSpPr>
          <p:spPr>
            <a:xfrm>
              <a:off x="0" y="-85725"/>
              <a:ext cx="13068611"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Heart Rate</a:t>
              </a:r>
              <a:r>
                <a:rPr lang="en-US" sz="2187">
                  <a:solidFill>
                    <a:srgbClr val="DCD7E5"/>
                  </a:solidFill>
                  <a:latin typeface="Heebo Light"/>
                  <a:ea typeface="Heebo Light"/>
                  <a:cs typeface="Heebo Light"/>
                  <a:sym typeface="Heebo Light"/>
                </a:rPr>
                <a:t>: A few outliers above 80 indicate some individuals have an unusually high heart rate.</a:t>
              </a:r>
            </a:p>
          </p:txBody>
        </p:sp>
      </p:grpSp>
      <p:grpSp>
        <p:nvGrpSpPr>
          <p:cNvPr name="Group 32" id="32"/>
          <p:cNvGrpSpPr/>
          <p:nvPr/>
        </p:nvGrpSpPr>
        <p:grpSpPr>
          <a:xfrm rot="0">
            <a:off x="418791" y="6875268"/>
            <a:ext cx="10612750" cy="906591"/>
            <a:chOff x="0" y="0"/>
            <a:chExt cx="12594035" cy="1075842"/>
          </a:xfrm>
        </p:grpSpPr>
        <p:sp>
          <p:nvSpPr>
            <p:cNvPr name="Freeform 33" id="33"/>
            <p:cNvSpPr/>
            <p:nvPr/>
          </p:nvSpPr>
          <p:spPr>
            <a:xfrm flipH="false" flipV="false" rot="0">
              <a:off x="0" y="0"/>
              <a:ext cx="12594035" cy="1075842"/>
            </a:xfrm>
            <a:custGeom>
              <a:avLst/>
              <a:gdLst/>
              <a:ahLst/>
              <a:cxnLst/>
              <a:rect r="r" b="b" t="t" l="l"/>
              <a:pathLst>
                <a:path h="1075842" w="12594035">
                  <a:moveTo>
                    <a:pt x="0" y="0"/>
                  </a:moveTo>
                  <a:lnTo>
                    <a:pt x="12594035" y="0"/>
                  </a:lnTo>
                  <a:lnTo>
                    <a:pt x="12594035" y="1075842"/>
                  </a:lnTo>
                  <a:lnTo>
                    <a:pt x="0" y="1075842"/>
                  </a:lnTo>
                  <a:close/>
                </a:path>
              </a:pathLst>
            </a:custGeom>
            <a:solidFill>
              <a:srgbClr val="000000">
                <a:alpha val="0"/>
              </a:srgbClr>
            </a:solidFill>
          </p:spPr>
        </p:sp>
        <p:sp>
          <p:nvSpPr>
            <p:cNvPr name="TextBox 34" id="34"/>
            <p:cNvSpPr txBox="true"/>
            <p:nvPr/>
          </p:nvSpPr>
          <p:spPr>
            <a:xfrm>
              <a:off x="0" y="-85725"/>
              <a:ext cx="12594035" cy="1161567"/>
            </a:xfrm>
            <a:prstGeom prst="rect">
              <a:avLst/>
            </a:prstGeom>
          </p:spPr>
          <p:txBody>
            <a:bodyPr anchor="t" rtlCol="false" tIns="0" lIns="0" bIns="0" rIns="0"/>
            <a:lstStyle/>
            <a:p>
              <a:pPr algn="l" marL="329764" indent="-164882" lvl="1">
                <a:lnSpc>
                  <a:spcPts val="3561"/>
                </a:lnSpc>
                <a:buFont typeface="Arial"/>
                <a:buChar char="•"/>
              </a:pPr>
              <a:r>
                <a:rPr lang="en-US" b="true" sz="2187">
                  <a:solidFill>
                    <a:srgbClr val="DCD7E5"/>
                  </a:solidFill>
                  <a:latin typeface="Heebo Bold"/>
                  <a:ea typeface="Heebo Bold"/>
                  <a:cs typeface="Heebo Bold"/>
                  <a:sym typeface="Heebo Bold"/>
                </a:rPr>
                <a:t>Daily Steps</a:t>
              </a:r>
              <a:r>
                <a:rPr lang="en-US" sz="2187">
                  <a:solidFill>
                    <a:srgbClr val="DCD7E5"/>
                  </a:solidFill>
                  <a:latin typeface="Heebo Light"/>
                  <a:ea typeface="Heebo Light"/>
                  <a:cs typeface="Heebo Light"/>
                  <a:sym typeface="Heebo Light"/>
                </a:rPr>
                <a:t>: The step count ranges from 3000 to 10,000, with no significant </a:t>
              </a:r>
            </a:p>
            <a:p>
              <a:pPr algn="l">
                <a:lnSpc>
                  <a:spcPts val="3562"/>
                </a:lnSpc>
              </a:pPr>
              <a:r>
                <a:rPr lang="en-US" sz="2187">
                  <a:solidFill>
                    <a:srgbClr val="DCD7E5"/>
                  </a:solidFill>
                  <a:latin typeface="Heebo Light"/>
                  <a:ea typeface="Heebo Light"/>
                  <a:cs typeface="Heebo Light"/>
                  <a:sym typeface="Heebo Light"/>
                </a:rPr>
                <a:t>     </a:t>
              </a:r>
              <a:r>
                <a:rPr lang="en-US" sz="2187">
                  <a:solidFill>
                    <a:srgbClr val="DCD7E5"/>
                  </a:solidFill>
                  <a:latin typeface="Heebo Light"/>
                  <a:ea typeface="Heebo Light"/>
                  <a:cs typeface="Heebo Light"/>
                  <a:sym typeface="Heebo Light"/>
                </a:rPr>
                <a:t>outliers.</a:t>
              </a:r>
            </a:p>
          </p:txBody>
        </p:sp>
      </p:grpSp>
      <p:grpSp>
        <p:nvGrpSpPr>
          <p:cNvPr name="Group 35" id="35"/>
          <p:cNvGrpSpPr/>
          <p:nvPr/>
        </p:nvGrpSpPr>
        <p:grpSpPr>
          <a:xfrm rot="0">
            <a:off x="418791" y="7804021"/>
            <a:ext cx="13037577" cy="906591"/>
            <a:chOff x="0" y="0"/>
            <a:chExt cx="12594035" cy="875749"/>
          </a:xfrm>
        </p:grpSpPr>
        <p:sp>
          <p:nvSpPr>
            <p:cNvPr name="Freeform 36" id="36"/>
            <p:cNvSpPr/>
            <p:nvPr/>
          </p:nvSpPr>
          <p:spPr>
            <a:xfrm flipH="false" flipV="false" rot="0">
              <a:off x="0" y="0"/>
              <a:ext cx="12594035" cy="875749"/>
            </a:xfrm>
            <a:custGeom>
              <a:avLst/>
              <a:gdLst/>
              <a:ahLst/>
              <a:cxnLst/>
              <a:rect r="r" b="b" t="t" l="l"/>
              <a:pathLst>
                <a:path h="875749" w="12594035">
                  <a:moveTo>
                    <a:pt x="0" y="0"/>
                  </a:moveTo>
                  <a:lnTo>
                    <a:pt x="12594035" y="0"/>
                  </a:lnTo>
                  <a:lnTo>
                    <a:pt x="12594035" y="875749"/>
                  </a:lnTo>
                  <a:lnTo>
                    <a:pt x="0" y="875749"/>
                  </a:lnTo>
                  <a:close/>
                </a:path>
              </a:pathLst>
            </a:custGeom>
            <a:solidFill>
              <a:srgbClr val="000000">
                <a:alpha val="0"/>
              </a:srgbClr>
            </a:solidFill>
          </p:spPr>
        </p:sp>
        <p:sp>
          <p:nvSpPr>
            <p:cNvPr name="TextBox 37" id="37"/>
            <p:cNvSpPr txBox="true"/>
            <p:nvPr/>
          </p:nvSpPr>
          <p:spPr>
            <a:xfrm>
              <a:off x="0" y="-85725"/>
              <a:ext cx="12594035" cy="961474"/>
            </a:xfrm>
            <a:prstGeom prst="rect">
              <a:avLst/>
            </a:prstGeom>
          </p:spPr>
          <p:txBody>
            <a:bodyPr anchor="t" rtlCol="false" tIns="0" lIns="0" bIns="0" rIns="0"/>
            <a:lstStyle/>
            <a:p>
              <a:pPr algn="l" marL="329764" indent="-164882" lvl="1">
                <a:lnSpc>
                  <a:spcPts val="3561"/>
                </a:lnSpc>
                <a:buFont typeface="Arial"/>
                <a:buChar char="•"/>
              </a:pPr>
              <a:r>
                <a:rPr lang="en-US" b="true" sz="2187">
                  <a:solidFill>
                    <a:srgbClr val="DCD7E5"/>
                  </a:solidFill>
                  <a:latin typeface="Heebo Bold"/>
                  <a:ea typeface="Heebo Bold"/>
                  <a:cs typeface="Heebo Bold"/>
                  <a:sym typeface="Heebo Bold"/>
                </a:rPr>
                <a:t>Systolic Blood Pressure (BP)</a:t>
              </a:r>
              <a:r>
                <a:rPr lang="en-US" sz="2187">
                  <a:solidFill>
                    <a:srgbClr val="DCD7E5"/>
                  </a:solidFill>
                  <a:latin typeface="Heebo Light"/>
                  <a:ea typeface="Heebo Light"/>
                  <a:cs typeface="Heebo Light"/>
                  <a:sym typeface="Heebo Light"/>
                </a:rPr>
                <a:t>: BP values range from 115 to 140, showing </a:t>
              </a:r>
            </a:p>
            <a:p>
              <a:pPr algn="l">
                <a:lnSpc>
                  <a:spcPts val="3562"/>
                </a:lnSpc>
              </a:pPr>
              <a:r>
                <a:rPr lang="en-US" sz="2187">
                  <a:solidFill>
                    <a:srgbClr val="DCD7E5"/>
                  </a:solidFill>
                  <a:latin typeface="Heebo Light"/>
                  <a:ea typeface="Heebo Light"/>
                  <a:cs typeface="Heebo Light"/>
                  <a:sym typeface="Heebo Light"/>
                </a:rPr>
                <a:t>     </a:t>
              </a:r>
              <a:r>
                <a:rPr lang="en-US" sz="2187">
                  <a:solidFill>
                    <a:srgbClr val="DCD7E5"/>
                  </a:solidFill>
                  <a:latin typeface="Heebo Light"/>
                  <a:ea typeface="Heebo Light"/>
                  <a:cs typeface="Heebo Light"/>
                  <a:sym typeface="Heebo Light"/>
                </a:rPr>
                <a:t>a normal spread.</a:t>
              </a:r>
            </a:p>
          </p:txBody>
        </p:sp>
      </p:grpSp>
      <p:grpSp>
        <p:nvGrpSpPr>
          <p:cNvPr name="Group 38" id="38"/>
          <p:cNvGrpSpPr/>
          <p:nvPr/>
        </p:nvGrpSpPr>
        <p:grpSpPr>
          <a:xfrm rot="0">
            <a:off x="418791" y="8710613"/>
            <a:ext cx="9663040" cy="906512"/>
            <a:chOff x="0" y="0"/>
            <a:chExt cx="12884054" cy="1208683"/>
          </a:xfrm>
        </p:grpSpPr>
        <p:sp>
          <p:nvSpPr>
            <p:cNvPr name="Freeform 39" id="39"/>
            <p:cNvSpPr/>
            <p:nvPr/>
          </p:nvSpPr>
          <p:spPr>
            <a:xfrm flipH="false" flipV="false" rot="0">
              <a:off x="0" y="0"/>
              <a:ext cx="12884054" cy="1208683"/>
            </a:xfrm>
            <a:custGeom>
              <a:avLst/>
              <a:gdLst/>
              <a:ahLst/>
              <a:cxnLst/>
              <a:rect r="r" b="b" t="t" l="l"/>
              <a:pathLst>
                <a:path h="1208683" w="12884054">
                  <a:moveTo>
                    <a:pt x="0" y="0"/>
                  </a:moveTo>
                  <a:lnTo>
                    <a:pt x="12884054" y="0"/>
                  </a:lnTo>
                  <a:lnTo>
                    <a:pt x="12884054" y="1208683"/>
                  </a:lnTo>
                  <a:lnTo>
                    <a:pt x="0" y="1208683"/>
                  </a:lnTo>
                  <a:close/>
                </a:path>
              </a:pathLst>
            </a:custGeom>
            <a:solidFill>
              <a:srgbClr val="000000">
                <a:alpha val="0"/>
              </a:srgbClr>
            </a:solidFill>
          </p:spPr>
        </p:sp>
        <p:sp>
          <p:nvSpPr>
            <p:cNvPr name="TextBox 40" id="40"/>
            <p:cNvSpPr txBox="true"/>
            <p:nvPr/>
          </p:nvSpPr>
          <p:spPr>
            <a:xfrm>
              <a:off x="0" y="-85725"/>
              <a:ext cx="12884054" cy="1294408"/>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Diastolic Blood Pressure (BP)</a:t>
              </a:r>
              <a:r>
                <a:rPr lang="en-US" sz="2187">
                  <a:solidFill>
                    <a:srgbClr val="DCD7E5"/>
                  </a:solidFill>
                  <a:latin typeface="Heebo Light"/>
                  <a:ea typeface="Heebo Light"/>
                  <a:cs typeface="Heebo Light"/>
                  <a:sym typeface="Heebo Light"/>
                </a:rPr>
                <a:t>: The data is well-distributed between 75 and 95, with no major outliers.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20651" y="723305"/>
            <a:ext cx="4654258" cy="432947"/>
            <a:chOff x="0" y="0"/>
            <a:chExt cx="5892007" cy="548085"/>
          </a:xfrm>
        </p:grpSpPr>
        <p:sp>
          <p:nvSpPr>
            <p:cNvPr name="Freeform 6" id="6"/>
            <p:cNvSpPr/>
            <p:nvPr/>
          </p:nvSpPr>
          <p:spPr>
            <a:xfrm flipH="false" flipV="false" rot="0">
              <a:off x="0" y="0"/>
              <a:ext cx="5892007" cy="548085"/>
            </a:xfrm>
            <a:custGeom>
              <a:avLst/>
              <a:gdLst/>
              <a:ahLst/>
              <a:cxnLst/>
              <a:rect r="r" b="b" t="t" l="l"/>
              <a:pathLst>
                <a:path h="548085" w="5892007">
                  <a:moveTo>
                    <a:pt x="0" y="0"/>
                  </a:moveTo>
                  <a:lnTo>
                    <a:pt x="5892007" y="0"/>
                  </a:lnTo>
                  <a:lnTo>
                    <a:pt x="5892007" y="548085"/>
                  </a:lnTo>
                  <a:lnTo>
                    <a:pt x="0" y="548085"/>
                  </a:lnTo>
                  <a:close/>
                </a:path>
              </a:pathLst>
            </a:custGeom>
            <a:solidFill>
              <a:srgbClr val="000000">
                <a:alpha val="0"/>
              </a:srgbClr>
            </a:solidFill>
          </p:spPr>
        </p:sp>
        <p:sp>
          <p:nvSpPr>
            <p:cNvPr name="TextBox 7" id="7"/>
            <p:cNvSpPr txBox="true"/>
            <p:nvPr/>
          </p:nvSpPr>
          <p:spPr>
            <a:xfrm>
              <a:off x="0" y="-9525"/>
              <a:ext cx="5892007" cy="557610"/>
            </a:xfrm>
            <a:prstGeom prst="rect">
              <a:avLst/>
            </a:prstGeom>
          </p:spPr>
          <p:txBody>
            <a:bodyPr anchor="t" rtlCol="false" tIns="0" lIns="0" bIns="0" rIns="0"/>
            <a:lstStyle/>
            <a:p>
              <a:pPr algn="l">
                <a:lnSpc>
                  <a:spcPts val="3187"/>
                </a:lnSpc>
              </a:pPr>
              <a:r>
                <a:rPr lang="en-US" sz="2562" b="true">
                  <a:solidFill>
                    <a:srgbClr val="F2F0F4"/>
                  </a:solidFill>
                  <a:latin typeface="Montserrat Bold"/>
                  <a:ea typeface="Montserrat Bold"/>
                  <a:cs typeface="Montserrat Bold"/>
                  <a:sym typeface="Montserrat Bold"/>
                </a:rPr>
                <a:t>CORRELATION HEATMAP:</a:t>
              </a:r>
            </a:p>
          </p:txBody>
        </p:sp>
      </p:grpSp>
      <p:sp>
        <p:nvSpPr>
          <p:cNvPr name="Freeform 8" id="8" descr="preencoded.png"/>
          <p:cNvSpPr/>
          <p:nvPr/>
        </p:nvSpPr>
        <p:spPr>
          <a:xfrm flipH="false" flipV="false" rot="0">
            <a:off x="920651" y="1430239"/>
            <a:ext cx="15259794" cy="8205341"/>
          </a:xfrm>
          <a:custGeom>
            <a:avLst/>
            <a:gdLst/>
            <a:ahLst/>
            <a:cxnLst/>
            <a:rect r="r" b="b" t="t" l="l"/>
            <a:pathLst>
              <a:path h="8205341" w="15259794">
                <a:moveTo>
                  <a:pt x="0" y="0"/>
                </a:moveTo>
                <a:lnTo>
                  <a:pt x="15259794" y="0"/>
                </a:lnTo>
                <a:lnTo>
                  <a:pt x="15259794" y="8205341"/>
                </a:lnTo>
                <a:lnTo>
                  <a:pt x="0" y="8205341"/>
                </a:lnTo>
                <a:lnTo>
                  <a:pt x="0" y="0"/>
                </a:lnTo>
                <a:close/>
              </a:path>
            </a:pathLst>
          </a:custGeom>
          <a:blipFill>
            <a:blip r:embed="rId4"/>
            <a:stretch>
              <a:fillRect l="-23" t="0" r="-23"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DAGhPtWhZFE</dc:identifier>
  <dcterms:modified xsi:type="dcterms:W3CDTF">2011-08-01T06:04:30Z</dcterms:modified>
  <cp:revision>1</cp:revision>
  <dc:title>Predicting-Sleep-Disorders.pptx</dc:title>
</cp:coreProperties>
</file>